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6" r:id="rId5"/>
  </p:sldMasterIdLst>
  <p:notesMasterIdLst>
    <p:notesMasterId r:id="rId25"/>
  </p:notesMasterIdLst>
  <p:sldIdLst>
    <p:sldId id="414" r:id="rId6"/>
    <p:sldId id="257" r:id="rId7"/>
    <p:sldId id="258" r:id="rId8"/>
    <p:sldId id="261" r:id="rId9"/>
    <p:sldId id="262" r:id="rId10"/>
    <p:sldId id="263" r:id="rId11"/>
    <p:sldId id="264" r:id="rId12"/>
    <p:sldId id="265" r:id="rId13"/>
    <p:sldId id="416" r:id="rId14"/>
    <p:sldId id="417" r:id="rId15"/>
    <p:sldId id="418" r:id="rId16"/>
    <p:sldId id="419" r:id="rId17"/>
    <p:sldId id="420" r:id="rId18"/>
    <p:sldId id="421" r:id="rId19"/>
    <p:sldId id="422" r:id="rId20"/>
    <p:sldId id="273" r:id="rId21"/>
    <p:sldId id="274" r:id="rId22"/>
    <p:sldId id="275" r:id="rId23"/>
    <p:sldId id="413" r:id="rId24"/>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5A9437-FF7D-AFE8-C668-EF886A27D19D}" v="13" dt="2024-03-08T05:47:50.330"/>
    <p1510:client id="{AA0558BF-4BDB-DD55-3CB6-6EF5E5518340}" v="44" vWet="45" dt="2024-03-08T05:53:57.531"/>
    <p1510:client id="{AB17A036-1E61-49CF-9997-96DF09A5B6A3}" v="157" dt="2024-03-08T06:13:33.92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9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D0B63314-DD81-490E-8538-A77DA0444D94}" type="datetimeFigureOut">
              <a:rPr lang="en-US" smtClean="0"/>
              <a:t>3/8/2024</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81158AD7-E1A0-43E7-B0C6-6AF31392B405}" type="slidenum">
              <a:rPr lang="en-US" smtClean="0"/>
              <a:t>‹#›</a:t>
            </a:fld>
            <a:endParaRPr lang="en-US"/>
          </a:p>
        </p:txBody>
      </p:sp>
    </p:spTree>
    <p:extLst>
      <p:ext uri="{BB962C8B-B14F-4D97-AF65-F5344CB8AC3E}">
        <p14:creationId xmlns:p14="http://schemas.microsoft.com/office/powerpoint/2010/main" val="1496512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111111"/>
                </a:solidFill>
                <a:effectLst/>
                <a:latin typeface="-apple-system"/>
              </a:rPr>
              <a:t>“Please ensure to submit the given document and duly sign the section marked in green. To minimize potential errors, it is recommended to input ‘See Attachment’ in the section for account information and provide all necessary account details in the associated spreadsheet.”</a:t>
            </a:r>
            <a:endParaRPr lang="en-US"/>
          </a:p>
        </p:txBody>
      </p:sp>
      <p:sp>
        <p:nvSpPr>
          <p:cNvPr id="4" name="Slide Number Placeholder 3"/>
          <p:cNvSpPr>
            <a:spLocks noGrp="1"/>
          </p:cNvSpPr>
          <p:nvPr>
            <p:ph type="sldNum" sz="quarter" idx="5"/>
          </p:nvPr>
        </p:nvSpPr>
        <p:spPr/>
        <p:txBody>
          <a:bodyPr/>
          <a:lstStyle/>
          <a:p>
            <a:fld id="{81158AD7-E1A0-43E7-B0C6-6AF31392B405}" type="slidenum">
              <a:rPr lang="en-US" smtClean="0"/>
              <a:t>4</a:t>
            </a:fld>
            <a:endParaRPr lang="en-US"/>
          </a:p>
        </p:txBody>
      </p:sp>
    </p:spTree>
    <p:extLst>
      <p:ext uri="{BB962C8B-B14F-4D97-AF65-F5344CB8AC3E}">
        <p14:creationId xmlns:p14="http://schemas.microsoft.com/office/powerpoint/2010/main" val="3538230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6A53"/>
                </a:solidFill>
                <a:latin typeface="Canva Sans Bold"/>
              </a:rPr>
              <a:t>Please send the CISR to danotices@sce.com </a:t>
            </a:r>
          </a:p>
          <a:p>
            <a:endParaRPr lang="en-US"/>
          </a:p>
        </p:txBody>
      </p:sp>
      <p:sp>
        <p:nvSpPr>
          <p:cNvPr id="4" name="Slide Number Placeholder 3"/>
          <p:cNvSpPr>
            <a:spLocks noGrp="1"/>
          </p:cNvSpPr>
          <p:nvPr>
            <p:ph type="sldNum" sz="quarter" idx="5"/>
          </p:nvPr>
        </p:nvSpPr>
        <p:spPr/>
        <p:txBody>
          <a:bodyPr/>
          <a:lstStyle/>
          <a:p>
            <a:fld id="{81158AD7-E1A0-43E7-B0C6-6AF31392B405}" type="slidenum">
              <a:rPr lang="en-US" smtClean="0"/>
              <a:t>6</a:t>
            </a:fld>
            <a:endParaRPr lang="en-US"/>
          </a:p>
        </p:txBody>
      </p:sp>
    </p:spTree>
    <p:extLst>
      <p:ext uri="{BB962C8B-B14F-4D97-AF65-F5344CB8AC3E}">
        <p14:creationId xmlns:p14="http://schemas.microsoft.com/office/powerpoint/2010/main" val="3187832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2800" b="0" i="0">
                <a:solidFill>
                  <a:schemeClr val="tx1"/>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400" b="0" i="0">
                <a:solidFill>
                  <a:schemeClr val="tx1"/>
                </a:solidFill>
                <a:latin typeface="Noto Sans"/>
                <a:cs typeface="Noto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3/8/2024</a:t>
            </a:fld>
            <a:endParaRPr lang="en-US"/>
          </a:p>
        </p:txBody>
      </p:sp>
      <p:sp>
        <p:nvSpPr>
          <p:cNvPr id="6" name="Holder 6"/>
          <p:cNvSpPr>
            <a:spLocks noGrp="1"/>
          </p:cNvSpPr>
          <p:nvPr>
            <p:ph type="sldNum" sz="quarter" idx="7"/>
          </p:nvPr>
        </p:nvSpPr>
        <p:spPr/>
        <p:txBody>
          <a:bodyPr lIns="0" tIns="0" rIns="0" bIns="0"/>
          <a:lstStyle>
            <a:lvl1pPr>
              <a:defRPr sz="800" b="0" i="0">
                <a:solidFill>
                  <a:schemeClr val="tx1"/>
                </a:solidFill>
                <a:latin typeface="Noto Sans"/>
                <a:cs typeface="Noto Sans"/>
              </a:defRPr>
            </a:lvl1pPr>
          </a:lstStyle>
          <a:p>
            <a:pPr marL="38100">
              <a:lnSpc>
                <a:spcPct val="100000"/>
              </a:lnSpc>
              <a:spcBef>
                <a:spcPts val="160"/>
              </a:spcBef>
            </a:pPr>
            <a:fld id="{81D60167-4931-47E6-BA6A-407CBD079E47}" type="slidenum">
              <a:rPr spc="-25" dirty="0"/>
              <a:t>‹#›</a:t>
            </a:fld>
            <a:endParaRPr spc="-25"/>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87974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0560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22067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65017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625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3496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89682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400" b="0" i="0">
                <a:solidFill>
                  <a:schemeClr val="tx1"/>
                </a:solidFill>
                <a:latin typeface="Noto Sans"/>
                <a:cs typeface="Noto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3/8/2024</a:t>
            </a:fld>
            <a:endParaRPr lang="en-US"/>
          </a:p>
        </p:txBody>
      </p:sp>
      <p:sp>
        <p:nvSpPr>
          <p:cNvPr id="6" name="Holder 6"/>
          <p:cNvSpPr>
            <a:spLocks noGrp="1"/>
          </p:cNvSpPr>
          <p:nvPr>
            <p:ph type="sldNum" sz="quarter" idx="7"/>
          </p:nvPr>
        </p:nvSpPr>
        <p:spPr/>
        <p:txBody>
          <a:bodyPr lIns="0" tIns="0" rIns="0" bIns="0"/>
          <a:lstStyle>
            <a:lvl1pPr>
              <a:defRPr sz="800" b="0" i="0">
                <a:solidFill>
                  <a:schemeClr val="tx1"/>
                </a:solidFill>
                <a:latin typeface="Noto Sans"/>
                <a:cs typeface="Noto Sans"/>
              </a:defRPr>
            </a:lvl1pPr>
          </a:lstStyle>
          <a:p>
            <a:pPr marL="38100">
              <a:lnSpc>
                <a:spcPct val="100000"/>
              </a:lnSpc>
              <a:spcBef>
                <a:spcPts val="160"/>
              </a:spcBef>
            </a:pPr>
            <a:fld id="{81D60167-4931-47E6-BA6A-407CBD079E47}" type="slidenum">
              <a:rPr spc="-25" dirty="0"/>
              <a:t>‹#›</a:t>
            </a:fld>
            <a:endParaRPr spc="-25"/>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3/8/2024</a:t>
            </a:fld>
            <a:endParaRPr lang="en-US"/>
          </a:p>
        </p:txBody>
      </p:sp>
      <p:sp>
        <p:nvSpPr>
          <p:cNvPr id="7" name="Holder 7"/>
          <p:cNvSpPr>
            <a:spLocks noGrp="1"/>
          </p:cNvSpPr>
          <p:nvPr>
            <p:ph type="sldNum" sz="quarter" idx="7"/>
          </p:nvPr>
        </p:nvSpPr>
        <p:spPr/>
        <p:txBody>
          <a:bodyPr lIns="0" tIns="0" rIns="0" bIns="0"/>
          <a:lstStyle>
            <a:lvl1pPr>
              <a:defRPr sz="800" b="0" i="0">
                <a:solidFill>
                  <a:schemeClr val="tx1"/>
                </a:solidFill>
                <a:latin typeface="Noto Sans"/>
                <a:cs typeface="Noto Sans"/>
              </a:defRPr>
            </a:lvl1pPr>
          </a:lstStyle>
          <a:p>
            <a:pPr marL="38100">
              <a:lnSpc>
                <a:spcPct val="100000"/>
              </a:lnSpc>
              <a:spcBef>
                <a:spcPts val="160"/>
              </a:spcBef>
            </a:pPr>
            <a:fld id="{81D60167-4931-47E6-BA6A-407CBD079E47}" type="slidenum">
              <a:rPr spc="-25" dirty="0"/>
              <a:t>‹#›</a:t>
            </a:fld>
            <a:endParaRPr spc="-25"/>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3/8/2024</a:t>
            </a:fld>
            <a:endParaRPr lang="en-US"/>
          </a:p>
        </p:txBody>
      </p:sp>
      <p:sp>
        <p:nvSpPr>
          <p:cNvPr id="5" name="Holder 5"/>
          <p:cNvSpPr>
            <a:spLocks noGrp="1"/>
          </p:cNvSpPr>
          <p:nvPr>
            <p:ph type="sldNum" sz="quarter" idx="7"/>
          </p:nvPr>
        </p:nvSpPr>
        <p:spPr/>
        <p:txBody>
          <a:bodyPr lIns="0" tIns="0" rIns="0" bIns="0"/>
          <a:lstStyle>
            <a:lvl1pPr>
              <a:defRPr sz="800" b="0" i="0">
                <a:solidFill>
                  <a:schemeClr val="tx1"/>
                </a:solidFill>
                <a:latin typeface="Noto Sans"/>
                <a:cs typeface="Noto Sans"/>
              </a:defRPr>
            </a:lvl1pPr>
          </a:lstStyle>
          <a:p>
            <a:pPr marL="38100">
              <a:lnSpc>
                <a:spcPct val="100000"/>
              </a:lnSpc>
              <a:spcBef>
                <a:spcPts val="160"/>
              </a:spcBef>
            </a:pPr>
            <a:fld id="{81D60167-4931-47E6-BA6A-407CBD079E47}" type="slidenum">
              <a:rPr spc="-25" dirty="0"/>
              <a:t>‹#›</a:t>
            </a:fld>
            <a:endParaRPr spc="-25"/>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3/8/2024</a:t>
            </a:fld>
            <a:endParaRPr lang="en-US"/>
          </a:p>
        </p:txBody>
      </p:sp>
      <p:sp>
        <p:nvSpPr>
          <p:cNvPr id="4" name="Holder 4"/>
          <p:cNvSpPr>
            <a:spLocks noGrp="1"/>
          </p:cNvSpPr>
          <p:nvPr>
            <p:ph type="sldNum" sz="quarter" idx="7"/>
          </p:nvPr>
        </p:nvSpPr>
        <p:spPr/>
        <p:txBody>
          <a:bodyPr lIns="0" tIns="0" rIns="0" bIns="0"/>
          <a:lstStyle>
            <a:lvl1pPr>
              <a:defRPr sz="800" b="0" i="0">
                <a:solidFill>
                  <a:schemeClr val="tx1"/>
                </a:solidFill>
                <a:latin typeface="Noto Sans"/>
                <a:cs typeface="Noto Sans"/>
              </a:defRPr>
            </a:lvl1pPr>
          </a:lstStyle>
          <a:p>
            <a:pPr marL="38100">
              <a:lnSpc>
                <a:spcPct val="100000"/>
              </a:lnSpc>
              <a:spcBef>
                <a:spcPts val="160"/>
              </a:spcBef>
            </a:pPr>
            <a:fld id="{81D60167-4931-47E6-BA6A-407CBD079E47}" type="slidenum">
              <a:rPr spc="-25" dirty="0"/>
              <a:t>‹#›</a:t>
            </a:fld>
            <a:endParaRPr spc="-25"/>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767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73481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56177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6102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827519"/>
            <a:ext cx="1732914" cy="30480"/>
          </a:xfrm>
          <a:custGeom>
            <a:avLst/>
            <a:gdLst/>
            <a:ahLst/>
            <a:cxnLst/>
            <a:rect l="l" t="t" r="r" b="b"/>
            <a:pathLst>
              <a:path w="1732914" h="30479">
                <a:moveTo>
                  <a:pt x="1732788" y="0"/>
                </a:moveTo>
                <a:lnTo>
                  <a:pt x="0" y="0"/>
                </a:lnTo>
                <a:lnTo>
                  <a:pt x="0" y="30479"/>
                </a:lnTo>
                <a:lnTo>
                  <a:pt x="1732788" y="30479"/>
                </a:lnTo>
                <a:lnTo>
                  <a:pt x="1732788" y="0"/>
                </a:lnTo>
                <a:close/>
              </a:path>
            </a:pathLst>
          </a:custGeom>
          <a:solidFill>
            <a:srgbClr val="FFD045"/>
          </a:solidFill>
        </p:spPr>
        <p:txBody>
          <a:bodyPr wrap="square" lIns="0" tIns="0" rIns="0" bIns="0" rtlCol="0"/>
          <a:lstStyle/>
          <a:p>
            <a:endParaRPr/>
          </a:p>
        </p:txBody>
      </p:sp>
      <p:sp>
        <p:nvSpPr>
          <p:cNvPr id="17" name="bg object 17"/>
          <p:cNvSpPr/>
          <p:nvPr/>
        </p:nvSpPr>
        <p:spPr>
          <a:xfrm>
            <a:off x="135636" y="6382511"/>
            <a:ext cx="374015" cy="373380"/>
          </a:xfrm>
          <a:custGeom>
            <a:avLst/>
            <a:gdLst/>
            <a:ahLst/>
            <a:cxnLst/>
            <a:rect l="l" t="t" r="r" b="b"/>
            <a:pathLst>
              <a:path w="374015" h="373379">
                <a:moveTo>
                  <a:pt x="154012" y="282371"/>
                </a:moveTo>
                <a:lnTo>
                  <a:pt x="0" y="227152"/>
                </a:lnTo>
                <a:lnTo>
                  <a:pt x="0" y="316877"/>
                </a:lnTo>
                <a:lnTo>
                  <a:pt x="154012" y="282371"/>
                </a:lnTo>
                <a:close/>
              </a:path>
              <a:path w="374015" h="373379">
                <a:moveTo>
                  <a:pt x="238201" y="149974"/>
                </a:moveTo>
                <a:lnTo>
                  <a:pt x="232752" y="38912"/>
                </a:lnTo>
                <a:lnTo>
                  <a:pt x="230847" y="0"/>
                </a:lnTo>
                <a:lnTo>
                  <a:pt x="0" y="0"/>
                </a:lnTo>
                <a:lnTo>
                  <a:pt x="0" y="227152"/>
                </a:lnTo>
                <a:lnTo>
                  <a:pt x="155892" y="240322"/>
                </a:lnTo>
                <a:lnTo>
                  <a:pt x="41770" y="156248"/>
                </a:lnTo>
                <a:lnTo>
                  <a:pt x="172732" y="204558"/>
                </a:lnTo>
                <a:lnTo>
                  <a:pt x="134988" y="156248"/>
                </a:lnTo>
                <a:lnTo>
                  <a:pt x="46761" y="43307"/>
                </a:lnTo>
                <a:lnTo>
                  <a:pt x="206400" y="169418"/>
                </a:lnTo>
                <a:lnTo>
                  <a:pt x="159994" y="43307"/>
                </a:lnTo>
                <a:lnTo>
                  <a:pt x="158381" y="38912"/>
                </a:lnTo>
                <a:lnTo>
                  <a:pt x="238201" y="149974"/>
                </a:lnTo>
                <a:close/>
              </a:path>
              <a:path w="374015" h="373379">
                <a:moveTo>
                  <a:pt x="317411" y="0"/>
                </a:moveTo>
                <a:lnTo>
                  <a:pt x="231533" y="0"/>
                </a:lnTo>
                <a:lnTo>
                  <a:pt x="280606" y="150596"/>
                </a:lnTo>
                <a:lnTo>
                  <a:pt x="317411" y="0"/>
                </a:lnTo>
                <a:close/>
              </a:path>
              <a:path w="374015" h="373379">
                <a:moveTo>
                  <a:pt x="373519" y="88"/>
                </a:moveTo>
                <a:lnTo>
                  <a:pt x="318020" y="88"/>
                </a:lnTo>
                <a:lnTo>
                  <a:pt x="318020" y="317296"/>
                </a:lnTo>
                <a:lnTo>
                  <a:pt x="0" y="317296"/>
                </a:lnTo>
                <a:lnTo>
                  <a:pt x="0" y="373354"/>
                </a:lnTo>
                <a:lnTo>
                  <a:pt x="373519" y="373354"/>
                </a:lnTo>
                <a:lnTo>
                  <a:pt x="373519" y="317296"/>
                </a:lnTo>
                <a:lnTo>
                  <a:pt x="373519" y="88"/>
                </a:lnTo>
                <a:close/>
              </a:path>
            </a:pathLst>
          </a:custGeom>
          <a:solidFill>
            <a:srgbClr val="000000"/>
          </a:solidFill>
        </p:spPr>
        <p:txBody>
          <a:bodyPr wrap="square" lIns="0" tIns="0" rIns="0" bIns="0" rtlCol="0"/>
          <a:lstStyle/>
          <a:p>
            <a:endParaRPr/>
          </a:p>
        </p:txBody>
      </p:sp>
      <p:sp>
        <p:nvSpPr>
          <p:cNvPr id="18" name="bg object 18"/>
          <p:cNvSpPr/>
          <p:nvPr/>
        </p:nvSpPr>
        <p:spPr>
          <a:xfrm>
            <a:off x="1478209" y="6534360"/>
            <a:ext cx="38100" cy="38735"/>
          </a:xfrm>
          <a:custGeom>
            <a:avLst/>
            <a:gdLst/>
            <a:ahLst/>
            <a:cxnLst/>
            <a:rect l="l" t="t" r="r" b="b"/>
            <a:pathLst>
              <a:path w="38100" h="38734">
                <a:moveTo>
                  <a:pt x="18707" y="38275"/>
                </a:moveTo>
                <a:lnTo>
                  <a:pt x="26200" y="36834"/>
                </a:lnTo>
                <a:lnTo>
                  <a:pt x="32348" y="32864"/>
                </a:lnTo>
                <a:lnTo>
                  <a:pt x="36508" y="26893"/>
                </a:lnTo>
                <a:lnTo>
                  <a:pt x="38038" y="19451"/>
                </a:lnTo>
                <a:lnTo>
                  <a:pt x="36508" y="11912"/>
                </a:lnTo>
                <a:lnTo>
                  <a:pt x="32348" y="5725"/>
                </a:lnTo>
                <a:lnTo>
                  <a:pt x="26200" y="1539"/>
                </a:lnTo>
                <a:lnTo>
                  <a:pt x="18707" y="0"/>
                </a:lnTo>
                <a:lnTo>
                  <a:pt x="11575" y="1539"/>
                </a:lnTo>
                <a:lnTo>
                  <a:pt x="5612" y="5725"/>
                </a:lnTo>
                <a:lnTo>
                  <a:pt x="1519" y="11912"/>
                </a:lnTo>
                <a:lnTo>
                  <a:pt x="0" y="19451"/>
                </a:lnTo>
                <a:lnTo>
                  <a:pt x="1519" y="26893"/>
                </a:lnTo>
                <a:lnTo>
                  <a:pt x="5612" y="32864"/>
                </a:lnTo>
                <a:lnTo>
                  <a:pt x="11575" y="36834"/>
                </a:lnTo>
                <a:lnTo>
                  <a:pt x="18707" y="38275"/>
                </a:lnTo>
                <a:close/>
              </a:path>
            </a:pathLst>
          </a:custGeom>
          <a:ln w="3175">
            <a:solidFill>
              <a:srgbClr val="000000"/>
            </a:solidFill>
          </a:ln>
        </p:spPr>
        <p:txBody>
          <a:bodyPr wrap="square" lIns="0" tIns="0" rIns="0" bIns="0" rtlCol="0"/>
          <a:lstStyle/>
          <a:p>
            <a:endParaRPr/>
          </a:p>
        </p:txBody>
      </p:sp>
      <p:sp>
        <p:nvSpPr>
          <p:cNvPr id="19" name="bg object 19"/>
          <p:cNvSpPr/>
          <p:nvPr/>
        </p:nvSpPr>
        <p:spPr>
          <a:xfrm>
            <a:off x="1487563" y="6541262"/>
            <a:ext cx="22225" cy="24130"/>
          </a:xfrm>
          <a:custGeom>
            <a:avLst/>
            <a:gdLst/>
            <a:ahLst/>
            <a:cxnLst/>
            <a:rect l="l" t="t" r="r" b="b"/>
            <a:pathLst>
              <a:path w="22225" h="24129">
                <a:moveTo>
                  <a:pt x="14030" y="12549"/>
                </a:moveTo>
                <a:lnTo>
                  <a:pt x="13718" y="12549"/>
                </a:lnTo>
                <a:lnTo>
                  <a:pt x="14238" y="9412"/>
                </a:lnTo>
                <a:lnTo>
                  <a:pt x="14342" y="3764"/>
                </a:lnTo>
                <a:lnTo>
                  <a:pt x="13718" y="627"/>
                </a:lnTo>
                <a:lnTo>
                  <a:pt x="0" y="627"/>
                </a:lnTo>
                <a:lnTo>
                  <a:pt x="0" y="0"/>
                </a:lnTo>
                <a:lnTo>
                  <a:pt x="13718" y="0"/>
                </a:lnTo>
                <a:lnTo>
                  <a:pt x="18083" y="1254"/>
                </a:lnTo>
                <a:lnTo>
                  <a:pt x="18083" y="9412"/>
                </a:lnTo>
                <a:lnTo>
                  <a:pt x="16213" y="11922"/>
                </a:lnTo>
                <a:lnTo>
                  <a:pt x="14030" y="12549"/>
                </a:lnTo>
                <a:close/>
              </a:path>
              <a:path w="22225" h="24129">
                <a:moveTo>
                  <a:pt x="6235" y="23216"/>
                </a:moveTo>
                <a:lnTo>
                  <a:pt x="2494" y="23216"/>
                </a:lnTo>
                <a:lnTo>
                  <a:pt x="2494" y="627"/>
                </a:lnTo>
                <a:lnTo>
                  <a:pt x="6235" y="627"/>
                </a:lnTo>
                <a:lnTo>
                  <a:pt x="6235" y="12549"/>
                </a:lnTo>
                <a:lnTo>
                  <a:pt x="14030" y="12549"/>
                </a:lnTo>
                <a:lnTo>
                  <a:pt x="11848" y="13176"/>
                </a:lnTo>
                <a:lnTo>
                  <a:pt x="12471" y="13176"/>
                </a:lnTo>
                <a:lnTo>
                  <a:pt x="13095" y="13804"/>
                </a:lnTo>
                <a:lnTo>
                  <a:pt x="6235" y="13804"/>
                </a:lnTo>
                <a:lnTo>
                  <a:pt x="6235" y="23216"/>
                </a:lnTo>
                <a:close/>
              </a:path>
              <a:path w="22225" h="24129">
                <a:moveTo>
                  <a:pt x="21825" y="23844"/>
                </a:moveTo>
                <a:lnTo>
                  <a:pt x="16836" y="23844"/>
                </a:lnTo>
                <a:lnTo>
                  <a:pt x="9977" y="15059"/>
                </a:lnTo>
                <a:lnTo>
                  <a:pt x="8730" y="13804"/>
                </a:lnTo>
                <a:lnTo>
                  <a:pt x="13095" y="13804"/>
                </a:lnTo>
                <a:lnTo>
                  <a:pt x="13718" y="15059"/>
                </a:lnTo>
                <a:lnTo>
                  <a:pt x="18707" y="21334"/>
                </a:lnTo>
                <a:lnTo>
                  <a:pt x="20578" y="23216"/>
                </a:lnTo>
                <a:lnTo>
                  <a:pt x="21825" y="23216"/>
                </a:lnTo>
                <a:lnTo>
                  <a:pt x="21825" y="23844"/>
                </a:lnTo>
                <a:close/>
              </a:path>
              <a:path w="22225" h="24129">
                <a:moveTo>
                  <a:pt x="8730" y="23844"/>
                </a:moveTo>
                <a:lnTo>
                  <a:pt x="0" y="23844"/>
                </a:lnTo>
                <a:lnTo>
                  <a:pt x="0" y="23216"/>
                </a:lnTo>
                <a:lnTo>
                  <a:pt x="8730" y="23216"/>
                </a:lnTo>
                <a:lnTo>
                  <a:pt x="8730" y="23844"/>
                </a:lnTo>
                <a:close/>
              </a:path>
            </a:pathLst>
          </a:custGeom>
          <a:solidFill>
            <a:srgbClr val="000000"/>
          </a:solidFill>
        </p:spPr>
        <p:txBody>
          <a:bodyPr wrap="square" lIns="0" tIns="0" rIns="0" bIns="0" rtlCol="0"/>
          <a:lstStyle/>
          <a:p>
            <a:endParaRPr/>
          </a:p>
        </p:txBody>
      </p:sp>
      <p:sp>
        <p:nvSpPr>
          <p:cNvPr id="20" name="bg object 20"/>
          <p:cNvSpPr/>
          <p:nvPr/>
        </p:nvSpPr>
        <p:spPr>
          <a:xfrm>
            <a:off x="595833" y="6533743"/>
            <a:ext cx="100330" cy="168275"/>
          </a:xfrm>
          <a:custGeom>
            <a:avLst/>
            <a:gdLst/>
            <a:ahLst/>
            <a:cxnLst/>
            <a:rect l="l" t="t" r="r" b="b"/>
            <a:pathLst>
              <a:path w="100329" h="168275">
                <a:moveTo>
                  <a:pt x="99771" y="157962"/>
                </a:moveTo>
                <a:lnTo>
                  <a:pt x="31800" y="157962"/>
                </a:lnTo>
                <a:lnTo>
                  <a:pt x="31800" y="86626"/>
                </a:lnTo>
                <a:lnTo>
                  <a:pt x="94780" y="86626"/>
                </a:lnTo>
                <a:lnTo>
                  <a:pt x="94780" y="76428"/>
                </a:lnTo>
                <a:lnTo>
                  <a:pt x="31800" y="76428"/>
                </a:lnTo>
                <a:lnTo>
                  <a:pt x="31800" y="11468"/>
                </a:lnTo>
                <a:lnTo>
                  <a:pt x="99148" y="11468"/>
                </a:lnTo>
                <a:lnTo>
                  <a:pt x="99148" y="0"/>
                </a:lnTo>
                <a:lnTo>
                  <a:pt x="0" y="0"/>
                </a:lnTo>
                <a:lnTo>
                  <a:pt x="0" y="11468"/>
                </a:lnTo>
                <a:lnTo>
                  <a:pt x="0" y="76428"/>
                </a:lnTo>
                <a:lnTo>
                  <a:pt x="0" y="86626"/>
                </a:lnTo>
                <a:lnTo>
                  <a:pt x="0" y="157962"/>
                </a:lnTo>
                <a:lnTo>
                  <a:pt x="0" y="168160"/>
                </a:lnTo>
                <a:lnTo>
                  <a:pt x="99771" y="168160"/>
                </a:lnTo>
                <a:lnTo>
                  <a:pt x="99771" y="157962"/>
                </a:lnTo>
                <a:close/>
              </a:path>
            </a:pathLst>
          </a:custGeom>
          <a:solidFill>
            <a:srgbClr val="000000"/>
          </a:solidFill>
        </p:spPr>
        <p:txBody>
          <a:bodyPr wrap="square" lIns="0" tIns="0" rIns="0" bIns="0" rtlCol="0"/>
          <a:lstStyle/>
          <a:p>
            <a:endParaRPr/>
          </a:p>
        </p:txBody>
      </p:sp>
      <p:pic>
        <p:nvPicPr>
          <p:cNvPr id="21" name="bg object 21"/>
          <p:cNvPicPr/>
          <p:nvPr/>
        </p:nvPicPr>
        <p:blipFill>
          <a:blip r:embed="rId7" cstate="print"/>
          <a:stretch>
            <a:fillRect/>
          </a:stretch>
        </p:blipFill>
        <p:spPr>
          <a:xfrm>
            <a:off x="737393" y="6533732"/>
            <a:ext cx="143424" cy="168163"/>
          </a:xfrm>
          <a:prstGeom prst="rect">
            <a:avLst/>
          </a:prstGeom>
        </p:spPr>
      </p:pic>
      <p:sp>
        <p:nvSpPr>
          <p:cNvPr id="22" name="bg object 22"/>
          <p:cNvSpPr/>
          <p:nvPr/>
        </p:nvSpPr>
        <p:spPr>
          <a:xfrm>
            <a:off x="919479" y="6533732"/>
            <a:ext cx="32384" cy="168275"/>
          </a:xfrm>
          <a:custGeom>
            <a:avLst/>
            <a:gdLst/>
            <a:ahLst/>
            <a:cxnLst/>
            <a:rect l="l" t="t" r="r" b="b"/>
            <a:pathLst>
              <a:path w="32384" h="168275">
                <a:moveTo>
                  <a:pt x="31802" y="168163"/>
                </a:moveTo>
                <a:lnTo>
                  <a:pt x="0" y="168163"/>
                </a:lnTo>
                <a:lnTo>
                  <a:pt x="0" y="0"/>
                </a:lnTo>
                <a:lnTo>
                  <a:pt x="31802" y="0"/>
                </a:lnTo>
                <a:lnTo>
                  <a:pt x="31802" y="168163"/>
                </a:lnTo>
                <a:close/>
              </a:path>
            </a:pathLst>
          </a:custGeom>
          <a:solidFill>
            <a:srgbClr val="000000"/>
          </a:solidFill>
        </p:spPr>
        <p:txBody>
          <a:bodyPr wrap="square" lIns="0" tIns="0" rIns="0" bIns="0" rtlCol="0"/>
          <a:lstStyle/>
          <a:p>
            <a:endParaRPr/>
          </a:p>
        </p:txBody>
      </p:sp>
      <p:pic>
        <p:nvPicPr>
          <p:cNvPr id="23" name="bg object 23"/>
          <p:cNvPicPr/>
          <p:nvPr/>
        </p:nvPicPr>
        <p:blipFill>
          <a:blip r:embed="rId8" cstate="print"/>
          <a:stretch>
            <a:fillRect/>
          </a:stretch>
        </p:blipFill>
        <p:spPr>
          <a:xfrm>
            <a:off x="995556" y="6529340"/>
            <a:ext cx="109750" cy="177575"/>
          </a:xfrm>
          <a:prstGeom prst="rect">
            <a:avLst/>
          </a:prstGeom>
        </p:spPr>
      </p:pic>
      <p:pic>
        <p:nvPicPr>
          <p:cNvPr id="24" name="bg object 24"/>
          <p:cNvPicPr/>
          <p:nvPr/>
        </p:nvPicPr>
        <p:blipFill>
          <a:blip r:embed="rId9" cstate="print"/>
          <a:stretch>
            <a:fillRect/>
          </a:stretch>
        </p:blipFill>
        <p:spPr>
          <a:xfrm>
            <a:off x="1133368" y="6529340"/>
            <a:ext cx="165872" cy="177575"/>
          </a:xfrm>
          <a:prstGeom prst="rect">
            <a:avLst/>
          </a:prstGeom>
        </p:spPr>
      </p:pic>
      <p:sp>
        <p:nvSpPr>
          <p:cNvPr id="25" name="bg object 25"/>
          <p:cNvSpPr/>
          <p:nvPr/>
        </p:nvSpPr>
        <p:spPr>
          <a:xfrm>
            <a:off x="595210" y="6437109"/>
            <a:ext cx="869315" cy="264795"/>
          </a:xfrm>
          <a:custGeom>
            <a:avLst/>
            <a:gdLst/>
            <a:ahLst/>
            <a:cxnLst/>
            <a:rect l="l" t="t" r="r" b="b"/>
            <a:pathLst>
              <a:path w="869315" h="264795">
                <a:moveTo>
                  <a:pt x="35547" y="41414"/>
                </a:moveTo>
                <a:lnTo>
                  <a:pt x="31546" y="30480"/>
                </a:lnTo>
                <a:lnTo>
                  <a:pt x="22758" y="25019"/>
                </a:lnTo>
                <a:lnTo>
                  <a:pt x="13970" y="20853"/>
                </a:lnTo>
                <a:lnTo>
                  <a:pt x="9982" y="13804"/>
                </a:lnTo>
                <a:lnTo>
                  <a:pt x="9982" y="8788"/>
                </a:lnTo>
                <a:lnTo>
                  <a:pt x="13093" y="4394"/>
                </a:lnTo>
                <a:lnTo>
                  <a:pt x="24942" y="4394"/>
                </a:lnTo>
                <a:lnTo>
                  <a:pt x="28054" y="8153"/>
                </a:lnTo>
                <a:lnTo>
                  <a:pt x="30556" y="12547"/>
                </a:lnTo>
                <a:lnTo>
                  <a:pt x="33667" y="10033"/>
                </a:lnTo>
                <a:lnTo>
                  <a:pt x="31178" y="3759"/>
                </a:lnTo>
                <a:lnTo>
                  <a:pt x="24320" y="0"/>
                </a:lnTo>
                <a:lnTo>
                  <a:pt x="6858" y="0"/>
                </a:lnTo>
                <a:lnTo>
                  <a:pt x="0" y="7531"/>
                </a:lnTo>
                <a:lnTo>
                  <a:pt x="0" y="16306"/>
                </a:lnTo>
                <a:lnTo>
                  <a:pt x="3987" y="26631"/>
                </a:lnTo>
                <a:lnTo>
                  <a:pt x="12788" y="31610"/>
                </a:lnTo>
                <a:lnTo>
                  <a:pt x="21577" y="35991"/>
                </a:lnTo>
                <a:lnTo>
                  <a:pt x="25565" y="44551"/>
                </a:lnTo>
                <a:lnTo>
                  <a:pt x="25565" y="50190"/>
                </a:lnTo>
                <a:lnTo>
                  <a:pt x="20574" y="53962"/>
                </a:lnTo>
                <a:lnTo>
                  <a:pt x="9982" y="53962"/>
                </a:lnTo>
                <a:lnTo>
                  <a:pt x="7480" y="51447"/>
                </a:lnTo>
                <a:lnTo>
                  <a:pt x="4368" y="47053"/>
                </a:lnTo>
                <a:lnTo>
                  <a:pt x="622" y="49568"/>
                </a:lnTo>
                <a:lnTo>
                  <a:pt x="4368" y="55841"/>
                </a:lnTo>
                <a:lnTo>
                  <a:pt x="10604" y="58356"/>
                </a:lnTo>
                <a:lnTo>
                  <a:pt x="26809" y="58356"/>
                </a:lnTo>
                <a:lnTo>
                  <a:pt x="35547" y="51447"/>
                </a:lnTo>
                <a:lnTo>
                  <a:pt x="35547" y="41414"/>
                </a:lnTo>
                <a:close/>
              </a:path>
              <a:path w="869315" h="264795">
                <a:moveTo>
                  <a:pt x="96659" y="29489"/>
                </a:moveTo>
                <a:lnTo>
                  <a:pt x="94653" y="17995"/>
                </a:lnTo>
                <a:lnTo>
                  <a:pt x="89090" y="8623"/>
                </a:lnTo>
                <a:lnTo>
                  <a:pt x="85432" y="5905"/>
                </a:lnTo>
                <a:lnTo>
                  <a:pt x="85432" y="29489"/>
                </a:lnTo>
                <a:lnTo>
                  <a:pt x="84836" y="37909"/>
                </a:lnTo>
                <a:lnTo>
                  <a:pt x="82550" y="46037"/>
                </a:lnTo>
                <a:lnTo>
                  <a:pt x="77800" y="52171"/>
                </a:lnTo>
                <a:lnTo>
                  <a:pt x="69837" y="54584"/>
                </a:lnTo>
                <a:lnTo>
                  <a:pt x="61785" y="52171"/>
                </a:lnTo>
                <a:lnTo>
                  <a:pt x="56819" y="46037"/>
                </a:lnTo>
                <a:lnTo>
                  <a:pt x="54317" y="37909"/>
                </a:lnTo>
                <a:lnTo>
                  <a:pt x="53632" y="29489"/>
                </a:lnTo>
                <a:lnTo>
                  <a:pt x="54317" y="20967"/>
                </a:lnTo>
                <a:lnTo>
                  <a:pt x="56819" y="12623"/>
                </a:lnTo>
                <a:lnTo>
                  <a:pt x="61785" y="6286"/>
                </a:lnTo>
                <a:lnTo>
                  <a:pt x="69837" y="3759"/>
                </a:lnTo>
                <a:lnTo>
                  <a:pt x="77800" y="6286"/>
                </a:lnTo>
                <a:lnTo>
                  <a:pt x="82550" y="12623"/>
                </a:lnTo>
                <a:lnTo>
                  <a:pt x="84836" y="20967"/>
                </a:lnTo>
                <a:lnTo>
                  <a:pt x="85432" y="29489"/>
                </a:lnTo>
                <a:lnTo>
                  <a:pt x="85432" y="5905"/>
                </a:lnTo>
                <a:lnTo>
                  <a:pt x="82562" y="3759"/>
                </a:lnTo>
                <a:lnTo>
                  <a:pt x="80606" y="2311"/>
                </a:lnTo>
                <a:lnTo>
                  <a:pt x="69837" y="0"/>
                </a:lnTo>
                <a:lnTo>
                  <a:pt x="58712" y="2311"/>
                </a:lnTo>
                <a:lnTo>
                  <a:pt x="50038" y="8623"/>
                </a:lnTo>
                <a:lnTo>
                  <a:pt x="44411" y="17995"/>
                </a:lnTo>
                <a:lnTo>
                  <a:pt x="42405" y="29489"/>
                </a:lnTo>
                <a:lnTo>
                  <a:pt x="44411" y="40614"/>
                </a:lnTo>
                <a:lnTo>
                  <a:pt x="50038" y="49809"/>
                </a:lnTo>
                <a:lnTo>
                  <a:pt x="58712" y="56045"/>
                </a:lnTo>
                <a:lnTo>
                  <a:pt x="69837" y="58356"/>
                </a:lnTo>
                <a:lnTo>
                  <a:pt x="80606" y="56045"/>
                </a:lnTo>
                <a:lnTo>
                  <a:pt x="82588" y="54584"/>
                </a:lnTo>
                <a:lnTo>
                  <a:pt x="89090" y="49809"/>
                </a:lnTo>
                <a:lnTo>
                  <a:pt x="94653" y="40614"/>
                </a:lnTo>
                <a:lnTo>
                  <a:pt x="96659" y="29489"/>
                </a:lnTo>
                <a:close/>
              </a:path>
              <a:path w="869315" h="264795">
                <a:moveTo>
                  <a:pt x="145923" y="1879"/>
                </a:moveTo>
                <a:lnTo>
                  <a:pt x="141554" y="1879"/>
                </a:lnTo>
                <a:lnTo>
                  <a:pt x="141554" y="50825"/>
                </a:lnTo>
                <a:lnTo>
                  <a:pt x="132816" y="52705"/>
                </a:lnTo>
                <a:lnTo>
                  <a:pt x="124091" y="52705"/>
                </a:lnTo>
                <a:lnTo>
                  <a:pt x="116611" y="49568"/>
                </a:lnTo>
                <a:lnTo>
                  <a:pt x="116611" y="1879"/>
                </a:lnTo>
                <a:lnTo>
                  <a:pt x="106006" y="1879"/>
                </a:lnTo>
                <a:lnTo>
                  <a:pt x="106006" y="40779"/>
                </a:lnTo>
                <a:lnTo>
                  <a:pt x="107911" y="49352"/>
                </a:lnTo>
                <a:lnTo>
                  <a:pt x="112788" y="54749"/>
                </a:lnTo>
                <a:lnTo>
                  <a:pt x="119430" y="57543"/>
                </a:lnTo>
                <a:lnTo>
                  <a:pt x="126580" y="58356"/>
                </a:lnTo>
                <a:lnTo>
                  <a:pt x="140309" y="58356"/>
                </a:lnTo>
                <a:lnTo>
                  <a:pt x="145923" y="49568"/>
                </a:lnTo>
                <a:lnTo>
                  <a:pt x="145923" y="1879"/>
                </a:lnTo>
                <a:close/>
              </a:path>
              <a:path w="869315" h="264795">
                <a:moveTo>
                  <a:pt x="186448" y="1879"/>
                </a:moveTo>
                <a:lnTo>
                  <a:pt x="154647" y="1879"/>
                </a:lnTo>
                <a:lnTo>
                  <a:pt x="154647" y="5016"/>
                </a:lnTo>
                <a:lnTo>
                  <a:pt x="165252" y="5016"/>
                </a:lnTo>
                <a:lnTo>
                  <a:pt x="165252" y="56476"/>
                </a:lnTo>
                <a:lnTo>
                  <a:pt x="175844" y="56476"/>
                </a:lnTo>
                <a:lnTo>
                  <a:pt x="175844" y="5016"/>
                </a:lnTo>
                <a:lnTo>
                  <a:pt x="186448" y="5016"/>
                </a:lnTo>
                <a:lnTo>
                  <a:pt x="186448" y="1879"/>
                </a:lnTo>
                <a:close/>
              </a:path>
              <a:path w="869315" h="264795">
                <a:moveTo>
                  <a:pt x="238213" y="1879"/>
                </a:moveTo>
                <a:lnTo>
                  <a:pt x="228231" y="1879"/>
                </a:lnTo>
                <a:lnTo>
                  <a:pt x="228231" y="25730"/>
                </a:lnTo>
                <a:lnTo>
                  <a:pt x="205778" y="25730"/>
                </a:lnTo>
                <a:lnTo>
                  <a:pt x="205778" y="1879"/>
                </a:lnTo>
                <a:lnTo>
                  <a:pt x="195186" y="1879"/>
                </a:lnTo>
                <a:lnTo>
                  <a:pt x="195186" y="56476"/>
                </a:lnTo>
                <a:lnTo>
                  <a:pt x="205778" y="56476"/>
                </a:lnTo>
                <a:lnTo>
                  <a:pt x="205778" y="30111"/>
                </a:lnTo>
                <a:lnTo>
                  <a:pt x="228231" y="30111"/>
                </a:lnTo>
                <a:lnTo>
                  <a:pt x="228231" y="56476"/>
                </a:lnTo>
                <a:lnTo>
                  <a:pt x="238213" y="56476"/>
                </a:lnTo>
                <a:lnTo>
                  <a:pt x="238213" y="1879"/>
                </a:lnTo>
                <a:close/>
              </a:path>
              <a:path w="869315" h="264795">
                <a:moveTo>
                  <a:pt x="284353" y="1879"/>
                </a:moveTo>
                <a:lnTo>
                  <a:pt x="251929" y="1879"/>
                </a:lnTo>
                <a:lnTo>
                  <a:pt x="251929" y="56476"/>
                </a:lnTo>
                <a:lnTo>
                  <a:pt x="284353" y="56476"/>
                </a:lnTo>
                <a:lnTo>
                  <a:pt x="284353" y="53327"/>
                </a:lnTo>
                <a:lnTo>
                  <a:pt x="262521" y="53327"/>
                </a:lnTo>
                <a:lnTo>
                  <a:pt x="262521" y="30111"/>
                </a:lnTo>
                <a:lnTo>
                  <a:pt x="283108" y="30111"/>
                </a:lnTo>
                <a:lnTo>
                  <a:pt x="283108" y="26352"/>
                </a:lnTo>
                <a:lnTo>
                  <a:pt x="262521" y="26352"/>
                </a:lnTo>
                <a:lnTo>
                  <a:pt x="262521" y="5016"/>
                </a:lnTo>
                <a:lnTo>
                  <a:pt x="284353" y="5016"/>
                </a:lnTo>
                <a:lnTo>
                  <a:pt x="284353" y="1879"/>
                </a:lnTo>
                <a:close/>
              </a:path>
              <a:path w="869315" h="264795">
                <a:moveTo>
                  <a:pt x="334860" y="9410"/>
                </a:moveTo>
                <a:lnTo>
                  <a:pt x="329247" y="1879"/>
                </a:lnTo>
                <a:lnTo>
                  <a:pt x="295579" y="1879"/>
                </a:lnTo>
                <a:lnTo>
                  <a:pt x="295579" y="56476"/>
                </a:lnTo>
                <a:lnTo>
                  <a:pt x="305549" y="56476"/>
                </a:lnTo>
                <a:lnTo>
                  <a:pt x="305549" y="4394"/>
                </a:lnTo>
                <a:lnTo>
                  <a:pt x="321144" y="4394"/>
                </a:lnTo>
                <a:lnTo>
                  <a:pt x="324256" y="10668"/>
                </a:lnTo>
                <a:lnTo>
                  <a:pt x="324256" y="25095"/>
                </a:lnTo>
                <a:lnTo>
                  <a:pt x="318655" y="28232"/>
                </a:lnTo>
                <a:lnTo>
                  <a:pt x="308673" y="28232"/>
                </a:lnTo>
                <a:lnTo>
                  <a:pt x="323634" y="56476"/>
                </a:lnTo>
                <a:lnTo>
                  <a:pt x="334860" y="56476"/>
                </a:lnTo>
                <a:lnTo>
                  <a:pt x="320522" y="30746"/>
                </a:lnTo>
                <a:lnTo>
                  <a:pt x="328625" y="30111"/>
                </a:lnTo>
                <a:lnTo>
                  <a:pt x="334860" y="26352"/>
                </a:lnTo>
                <a:lnTo>
                  <a:pt x="334860" y="9410"/>
                </a:lnTo>
                <a:close/>
              </a:path>
              <a:path w="869315" h="264795">
                <a:moveTo>
                  <a:pt x="386626" y="1879"/>
                </a:moveTo>
                <a:lnTo>
                  <a:pt x="382257" y="1879"/>
                </a:lnTo>
                <a:lnTo>
                  <a:pt x="382257" y="39535"/>
                </a:lnTo>
                <a:lnTo>
                  <a:pt x="353568" y="1879"/>
                </a:lnTo>
                <a:lnTo>
                  <a:pt x="344220" y="1879"/>
                </a:lnTo>
                <a:lnTo>
                  <a:pt x="344220" y="56476"/>
                </a:lnTo>
                <a:lnTo>
                  <a:pt x="348576" y="56476"/>
                </a:lnTo>
                <a:lnTo>
                  <a:pt x="348576" y="12547"/>
                </a:lnTo>
                <a:lnTo>
                  <a:pt x="349199" y="12547"/>
                </a:lnTo>
                <a:lnTo>
                  <a:pt x="382257" y="56476"/>
                </a:lnTo>
                <a:lnTo>
                  <a:pt x="386626" y="56476"/>
                </a:lnTo>
                <a:lnTo>
                  <a:pt x="386626" y="1879"/>
                </a:lnTo>
                <a:close/>
              </a:path>
              <a:path w="869315" h="264795">
                <a:moveTo>
                  <a:pt x="479539" y="43916"/>
                </a:moveTo>
                <a:lnTo>
                  <a:pt x="475792" y="42037"/>
                </a:lnTo>
                <a:lnTo>
                  <a:pt x="472668" y="48945"/>
                </a:lnTo>
                <a:lnTo>
                  <a:pt x="465810" y="53962"/>
                </a:lnTo>
                <a:lnTo>
                  <a:pt x="457708" y="53962"/>
                </a:lnTo>
                <a:lnTo>
                  <a:pt x="449529" y="51904"/>
                </a:lnTo>
                <a:lnTo>
                  <a:pt x="443674" y="46431"/>
                </a:lnTo>
                <a:lnTo>
                  <a:pt x="440169" y="38608"/>
                </a:lnTo>
                <a:lnTo>
                  <a:pt x="439000" y="29489"/>
                </a:lnTo>
                <a:lnTo>
                  <a:pt x="440283" y="18846"/>
                </a:lnTo>
                <a:lnTo>
                  <a:pt x="444068" y="10744"/>
                </a:lnTo>
                <a:lnTo>
                  <a:pt x="450316" y="5575"/>
                </a:lnTo>
                <a:lnTo>
                  <a:pt x="458952" y="3759"/>
                </a:lnTo>
                <a:lnTo>
                  <a:pt x="466432" y="3759"/>
                </a:lnTo>
                <a:lnTo>
                  <a:pt x="475170" y="13804"/>
                </a:lnTo>
                <a:lnTo>
                  <a:pt x="477659" y="11290"/>
                </a:lnTo>
                <a:lnTo>
                  <a:pt x="473303" y="5016"/>
                </a:lnTo>
                <a:lnTo>
                  <a:pt x="465188" y="0"/>
                </a:lnTo>
                <a:lnTo>
                  <a:pt x="457085" y="0"/>
                </a:lnTo>
                <a:lnTo>
                  <a:pt x="445668" y="2235"/>
                </a:lnTo>
                <a:lnTo>
                  <a:pt x="436346" y="8470"/>
                </a:lnTo>
                <a:lnTo>
                  <a:pt x="430072" y="17995"/>
                </a:lnTo>
                <a:lnTo>
                  <a:pt x="427774" y="30111"/>
                </a:lnTo>
                <a:lnTo>
                  <a:pt x="429971" y="40881"/>
                </a:lnTo>
                <a:lnTo>
                  <a:pt x="435965" y="49885"/>
                </a:lnTo>
                <a:lnTo>
                  <a:pt x="444881" y="56057"/>
                </a:lnTo>
                <a:lnTo>
                  <a:pt x="455841" y="58356"/>
                </a:lnTo>
                <a:lnTo>
                  <a:pt x="463308" y="57505"/>
                </a:lnTo>
                <a:lnTo>
                  <a:pt x="469785" y="54902"/>
                </a:lnTo>
                <a:lnTo>
                  <a:pt x="475221" y="50406"/>
                </a:lnTo>
                <a:lnTo>
                  <a:pt x="479539" y="43916"/>
                </a:lnTo>
                <a:close/>
              </a:path>
              <a:path w="869315" h="264795">
                <a:moveTo>
                  <a:pt x="526300" y="56476"/>
                </a:moveTo>
                <a:lnTo>
                  <a:pt x="520407" y="42037"/>
                </a:lnTo>
                <a:lnTo>
                  <a:pt x="519125" y="38900"/>
                </a:lnTo>
                <a:lnTo>
                  <a:pt x="510921" y="18821"/>
                </a:lnTo>
                <a:lnTo>
                  <a:pt x="508215" y="12217"/>
                </a:lnTo>
                <a:lnTo>
                  <a:pt x="508215" y="38900"/>
                </a:lnTo>
                <a:lnTo>
                  <a:pt x="492633" y="38900"/>
                </a:lnTo>
                <a:lnTo>
                  <a:pt x="500735" y="18821"/>
                </a:lnTo>
                <a:lnTo>
                  <a:pt x="508215" y="38900"/>
                </a:lnTo>
                <a:lnTo>
                  <a:pt x="508215" y="12217"/>
                </a:lnTo>
                <a:lnTo>
                  <a:pt x="503224" y="0"/>
                </a:lnTo>
                <a:lnTo>
                  <a:pt x="480783" y="56476"/>
                </a:lnTo>
                <a:lnTo>
                  <a:pt x="485775" y="56476"/>
                </a:lnTo>
                <a:lnTo>
                  <a:pt x="491388" y="42037"/>
                </a:lnTo>
                <a:lnTo>
                  <a:pt x="510095" y="42037"/>
                </a:lnTo>
                <a:lnTo>
                  <a:pt x="515696" y="56476"/>
                </a:lnTo>
                <a:lnTo>
                  <a:pt x="526300" y="56476"/>
                </a:lnTo>
                <a:close/>
              </a:path>
              <a:path w="869315" h="264795">
                <a:moveTo>
                  <a:pt x="566216" y="52082"/>
                </a:moveTo>
                <a:lnTo>
                  <a:pt x="544385" y="52082"/>
                </a:lnTo>
                <a:lnTo>
                  <a:pt x="544385" y="1879"/>
                </a:lnTo>
                <a:lnTo>
                  <a:pt x="533781" y="1879"/>
                </a:lnTo>
                <a:lnTo>
                  <a:pt x="533781" y="56476"/>
                </a:lnTo>
                <a:lnTo>
                  <a:pt x="566216" y="56476"/>
                </a:lnTo>
                <a:lnTo>
                  <a:pt x="566216" y="52082"/>
                </a:lnTo>
                <a:close/>
              </a:path>
              <a:path w="869315" h="264795">
                <a:moveTo>
                  <a:pt x="584923" y="1879"/>
                </a:moveTo>
                <a:lnTo>
                  <a:pt x="574319" y="1879"/>
                </a:lnTo>
                <a:lnTo>
                  <a:pt x="574319" y="56476"/>
                </a:lnTo>
                <a:lnTo>
                  <a:pt x="584923" y="56476"/>
                </a:lnTo>
                <a:lnTo>
                  <a:pt x="584923" y="1879"/>
                </a:lnTo>
                <a:close/>
              </a:path>
              <a:path w="869315" h="264795">
                <a:moveTo>
                  <a:pt x="631063" y="1879"/>
                </a:moveTo>
                <a:lnTo>
                  <a:pt x="599262" y="1879"/>
                </a:lnTo>
                <a:lnTo>
                  <a:pt x="599262" y="56476"/>
                </a:lnTo>
                <a:lnTo>
                  <a:pt x="609866" y="56476"/>
                </a:lnTo>
                <a:lnTo>
                  <a:pt x="609866" y="30111"/>
                </a:lnTo>
                <a:lnTo>
                  <a:pt x="629196" y="30111"/>
                </a:lnTo>
                <a:lnTo>
                  <a:pt x="629196" y="26352"/>
                </a:lnTo>
                <a:lnTo>
                  <a:pt x="609866" y="26352"/>
                </a:lnTo>
                <a:lnTo>
                  <a:pt x="609866" y="5016"/>
                </a:lnTo>
                <a:lnTo>
                  <a:pt x="631063" y="5016"/>
                </a:lnTo>
                <a:lnTo>
                  <a:pt x="631063" y="1879"/>
                </a:lnTo>
                <a:close/>
              </a:path>
              <a:path w="869315" h="264795">
                <a:moveTo>
                  <a:pt x="689686" y="29489"/>
                </a:moveTo>
                <a:lnTo>
                  <a:pt x="687679" y="17995"/>
                </a:lnTo>
                <a:lnTo>
                  <a:pt x="682040" y="8623"/>
                </a:lnTo>
                <a:lnTo>
                  <a:pt x="678459" y="6019"/>
                </a:lnTo>
                <a:lnTo>
                  <a:pt x="678459" y="29489"/>
                </a:lnTo>
                <a:lnTo>
                  <a:pt x="677760" y="37909"/>
                </a:lnTo>
                <a:lnTo>
                  <a:pt x="675259" y="46037"/>
                </a:lnTo>
                <a:lnTo>
                  <a:pt x="670306" y="52171"/>
                </a:lnTo>
                <a:lnTo>
                  <a:pt x="662241" y="54584"/>
                </a:lnTo>
                <a:lnTo>
                  <a:pt x="654278" y="52171"/>
                </a:lnTo>
                <a:lnTo>
                  <a:pt x="649541" y="46037"/>
                </a:lnTo>
                <a:lnTo>
                  <a:pt x="647242" y="37909"/>
                </a:lnTo>
                <a:lnTo>
                  <a:pt x="646658" y="29489"/>
                </a:lnTo>
                <a:lnTo>
                  <a:pt x="647242" y="20967"/>
                </a:lnTo>
                <a:lnTo>
                  <a:pt x="649541" y="12623"/>
                </a:lnTo>
                <a:lnTo>
                  <a:pt x="654278" y="6286"/>
                </a:lnTo>
                <a:lnTo>
                  <a:pt x="662241" y="3759"/>
                </a:lnTo>
                <a:lnTo>
                  <a:pt x="670306" y="6286"/>
                </a:lnTo>
                <a:lnTo>
                  <a:pt x="675259" y="12623"/>
                </a:lnTo>
                <a:lnTo>
                  <a:pt x="677760" y="20967"/>
                </a:lnTo>
                <a:lnTo>
                  <a:pt x="678459" y="29489"/>
                </a:lnTo>
                <a:lnTo>
                  <a:pt x="678459" y="6019"/>
                </a:lnTo>
                <a:lnTo>
                  <a:pt x="675360" y="3759"/>
                </a:lnTo>
                <a:lnTo>
                  <a:pt x="673366" y="2311"/>
                </a:lnTo>
                <a:lnTo>
                  <a:pt x="662241" y="0"/>
                </a:lnTo>
                <a:lnTo>
                  <a:pt x="651471" y="2311"/>
                </a:lnTo>
                <a:lnTo>
                  <a:pt x="642988" y="8623"/>
                </a:lnTo>
                <a:lnTo>
                  <a:pt x="637425" y="17995"/>
                </a:lnTo>
                <a:lnTo>
                  <a:pt x="635431" y="29489"/>
                </a:lnTo>
                <a:lnTo>
                  <a:pt x="637425" y="40614"/>
                </a:lnTo>
                <a:lnTo>
                  <a:pt x="642988" y="49809"/>
                </a:lnTo>
                <a:lnTo>
                  <a:pt x="651471" y="56045"/>
                </a:lnTo>
                <a:lnTo>
                  <a:pt x="662241" y="58356"/>
                </a:lnTo>
                <a:lnTo>
                  <a:pt x="673366" y="56045"/>
                </a:lnTo>
                <a:lnTo>
                  <a:pt x="675398" y="54584"/>
                </a:lnTo>
                <a:lnTo>
                  <a:pt x="682040" y="49809"/>
                </a:lnTo>
                <a:lnTo>
                  <a:pt x="687679" y="40614"/>
                </a:lnTo>
                <a:lnTo>
                  <a:pt x="689686" y="29489"/>
                </a:lnTo>
                <a:close/>
              </a:path>
              <a:path w="869315" h="264795">
                <a:moveTo>
                  <a:pt x="738327" y="9410"/>
                </a:moveTo>
                <a:lnTo>
                  <a:pt x="732713" y="1879"/>
                </a:lnTo>
                <a:lnTo>
                  <a:pt x="699033" y="1879"/>
                </a:lnTo>
                <a:lnTo>
                  <a:pt x="699033" y="56476"/>
                </a:lnTo>
                <a:lnTo>
                  <a:pt x="709015" y="56476"/>
                </a:lnTo>
                <a:lnTo>
                  <a:pt x="709015" y="4394"/>
                </a:lnTo>
                <a:lnTo>
                  <a:pt x="725220" y="4394"/>
                </a:lnTo>
                <a:lnTo>
                  <a:pt x="727722" y="10668"/>
                </a:lnTo>
                <a:lnTo>
                  <a:pt x="727722" y="25095"/>
                </a:lnTo>
                <a:lnTo>
                  <a:pt x="722109" y="28232"/>
                </a:lnTo>
                <a:lnTo>
                  <a:pt x="712127" y="28232"/>
                </a:lnTo>
                <a:lnTo>
                  <a:pt x="727100" y="56476"/>
                </a:lnTo>
                <a:lnTo>
                  <a:pt x="738327" y="56476"/>
                </a:lnTo>
                <a:lnTo>
                  <a:pt x="723976" y="30746"/>
                </a:lnTo>
                <a:lnTo>
                  <a:pt x="732091" y="30111"/>
                </a:lnTo>
                <a:lnTo>
                  <a:pt x="738327" y="26352"/>
                </a:lnTo>
                <a:lnTo>
                  <a:pt x="738327" y="9410"/>
                </a:lnTo>
                <a:close/>
              </a:path>
              <a:path w="869315" h="264795">
                <a:moveTo>
                  <a:pt x="790079" y="1879"/>
                </a:moveTo>
                <a:lnTo>
                  <a:pt x="785710" y="1879"/>
                </a:lnTo>
                <a:lnTo>
                  <a:pt x="785710" y="39522"/>
                </a:lnTo>
                <a:lnTo>
                  <a:pt x="757034" y="1879"/>
                </a:lnTo>
                <a:lnTo>
                  <a:pt x="747674" y="1879"/>
                </a:lnTo>
                <a:lnTo>
                  <a:pt x="747674" y="56464"/>
                </a:lnTo>
                <a:lnTo>
                  <a:pt x="752043" y="56464"/>
                </a:lnTo>
                <a:lnTo>
                  <a:pt x="752043" y="12547"/>
                </a:lnTo>
                <a:lnTo>
                  <a:pt x="752665" y="12547"/>
                </a:lnTo>
                <a:lnTo>
                  <a:pt x="785710" y="56464"/>
                </a:lnTo>
                <a:lnTo>
                  <a:pt x="790079" y="56464"/>
                </a:lnTo>
                <a:lnTo>
                  <a:pt x="790079" y="1879"/>
                </a:lnTo>
                <a:close/>
              </a:path>
              <a:path w="869315" h="264795">
                <a:moveTo>
                  <a:pt x="815022" y="1879"/>
                </a:moveTo>
                <a:lnTo>
                  <a:pt x="804418" y="1879"/>
                </a:lnTo>
                <a:lnTo>
                  <a:pt x="804418" y="56464"/>
                </a:lnTo>
                <a:lnTo>
                  <a:pt x="815022" y="56464"/>
                </a:lnTo>
                <a:lnTo>
                  <a:pt x="815022" y="1879"/>
                </a:lnTo>
                <a:close/>
              </a:path>
              <a:path w="869315" h="264795">
                <a:moveTo>
                  <a:pt x="869276" y="96634"/>
                </a:moveTo>
                <a:lnTo>
                  <a:pt x="856183" y="96634"/>
                </a:lnTo>
                <a:lnTo>
                  <a:pt x="856183" y="212712"/>
                </a:lnTo>
                <a:lnTo>
                  <a:pt x="855560" y="212712"/>
                </a:lnTo>
                <a:lnTo>
                  <a:pt x="767626" y="96634"/>
                </a:lnTo>
                <a:lnTo>
                  <a:pt x="739571" y="96634"/>
                </a:lnTo>
                <a:lnTo>
                  <a:pt x="739571" y="264795"/>
                </a:lnTo>
                <a:lnTo>
                  <a:pt x="753287" y="264795"/>
                </a:lnTo>
                <a:lnTo>
                  <a:pt x="753287" y="130517"/>
                </a:lnTo>
                <a:lnTo>
                  <a:pt x="753910" y="130517"/>
                </a:lnTo>
                <a:lnTo>
                  <a:pt x="855560" y="264795"/>
                </a:lnTo>
                <a:lnTo>
                  <a:pt x="869276" y="264795"/>
                </a:lnTo>
                <a:lnTo>
                  <a:pt x="869276" y="96634"/>
                </a:lnTo>
                <a:close/>
              </a:path>
              <a:path w="869315" h="264795">
                <a:moveTo>
                  <a:pt x="869276" y="56464"/>
                </a:moveTo>
                <a:lnTo>
                  <a:pt x="863371" y="42037"/>
                </a:lnTo>
                <a:lnTo>
                  <a:pt x="862101" y="38900"/>
                </a:lnTo>
                <a:lnTo>
                  <a:pt x="853897" y="18821"/>
                </a:lnTo>
                <a:lnTo>
                  <a:pt x="851814" y="13728"/>
                </a:lnTo>
                <a:lnTo>
                  <a:pt x="851814" y="38900"/>
                </a:lnTo>
                <a:lnTo>
                  <a:pt x="835596" y="38900"/>
                </a:lnTo>
                <a:lnTo>
                  <a:pt x="843711" y="18821"/>
                </a:lnTo>
                <a:lnTo>
                  <a:pt x="851814" y="38900"/>
                </a:lnTo>
                <a:lnTo>
                  <a:pt x="851814" y="13728"/>
                </a:lnTo>
                <a:lnTo>
                  <a:pt x="846201" y="0"/>
                </a:lnTo>
                <a:lnTo>
                  <a:pt x="823747" y="56464"/>
                </a:lnTo>
                <a:lnTo>
                  <a:pt x="828738" y="56464"/>
                </a:lnTo>
                <a:lnTo>
                  <a:pt x="834351" y="42037"/>
                </a:lnTo>
                <a:lnTo>
                  <a:pt x="853059" y="42037"/>
                </a:lnTo>
                <a:lnTo>
                  <a:pt x="858672" y="56464"/>
                </a:lnTo>
                <a:lnTo>
                  <a:pt x="869276" y="56464"/>
                </a:lnTo>
                <a:close/>
              </a:path>
            </a:pathLst>
          </a:custGeom>
          <a:solidFill>
            <a:srgbClr val="000000"/>
          </a:solidFill>
        </p:spPr>
        <p:txBody>
          <a:bodyPr wrap="square" lIns="0" tIns="0" rIns="0" bIns="0" rtlCol="0"/>
          <a:lstStyle/>
          <a:p>
            <a:endParaRPr/>
          </a:p>
        </p:txBody>
      </p:sp>
      <p:sp>
        <p:nvSpPr>
          <p:cNvPr id="26" name="bg object 26"/>
          <p:cNvSpPr/>
          <p:nvPr/>
        </p:nvSpPr>
        <p:spPr>
          <a:xfrm>
            <a:off x="1732788" y="6827519"/>
            <a:ext cx="10459720" cy="30480"/>
          </a:xfrm>
          <a:custGeom>
            <a:avLst/>
            <a:gdLst/>
            <a:ahLst/>
            <a:cxnLst/>
            <a:rect l="l" t="t" r="r" b="b"/>
            <a:pathLst>
              <a:path w="10459720" h="30479">
                <a:moveTo>
                  <a:pt x="10459212" y="0"/>
                </a:moveTo>
                <a:lnTo>
                  <a:pt x="0" y="0"/>
                </a:lnTo>
                <a:lnTo>
                  <a:pt x="0" y="30479"/>
                </a:lnTo>
                <a:lnTo>
                  <a:pt x="10459212" y="30479"/>
                </a:lnTo>
                <a:lnTo>
                  <a:pt x="10459212" y="0"/>
                </a:lnTo>
                <a:close/>
              </a:path>
            </a:pathLst>
          </a:custGeom>
          <a:solidFill>
            <a:srgbClr val="000000"/>
          </a:solidFill>
        </p:spPr>
        <p:txBody>
          <a:bodyPr wrap="square" lIns="0" tIns="0" rIns="0" bIns="0" rtlCol="0"/>
          <a:lstStyle/>
          <a:p>
            <a:endParaRPr/>
          </a:p>
        </p:txBody>
      </p:sp>
      <p:sp>
        <p:nvSpPr>
          <p:cNvPr id="2" name="Holder 2"/>
          <p:cNvSpPr>
            <a:spLocks noGrp="1"/>
          </p:cNvSpPr>
          <p:nvPr>
            <p:ph type="title"/>
          </p:nvPr>
        </p:nvSpPr>
        <p:spPr>
          <a:xfrm>
            <a:off x="560001" y="411798"/>
            <a:ext cx="4233545" cy="452119"/>
          </a:xfrm>
          <a:prstGeom prst="rect">
            <a:avLst/>
          </a:prstGeom>
        </p:spPr>
        <p:txBody>
          <a:bodyPr wrap="square" lIns="0" tIns="0" rIns="0" bIns="0">
            <a:spAutoFit/>
          </a:bodyPr>
          <a:lstStyle>
            <a:lvl1pPr>
              <a:defRPr sz="2800" b="0" i="0">
                <a:solidFill>
                  <a:schemeClr val="tx1"/>
                </a:solidFill>
                <a:latin typeface="Calibri"/>
                <a:cs typeface="Calibri"/>
              </a:defRPr>
            </a:lvl1pPr>
          </a:lstStyle>
          <a:p>
            <a:endParaRPr/>
          </a:p>
        </p:txBody>
      </p:sp>
      <p:sp>
        <p:nvSpPr>
          <p:cNvPr id="3" name="Holder 3"/>
          <p:cNvSpPr>
            <a:spLocks noGrp="1"/>
          </p:cNvSpPr>
          <p:nvPr>
            <p:ph type="body" idx="1"/>
          </p:nvPr>
        </p:nvSpPr>
        <p:spPr>
          <a:xfrm>
            <a:off x="560001" y="1154751"/>
            <a:ext cx="5102225" cy="3774440"/>
          </a:xfrm>
          <a:prstGeom prst="rect">
            <a:avLst/>
          </a:prstGeom>
        </p:spPr>
        <p:txBody>
          <a:bodyPr wrap="square" lIns="0" tIns="0" rIns="0" bIns="0">
            <a:spAutoFit/>
          </a:bodyPr>
          <a:lstStyle>
            <a:lvl1pPr>
              <a:defRPr sz="1400" b="0" i="0">
                <a:solidFill>
                  <a:schemeClr val="tx1"/>
                </a:solidFill>
                <a:latin typeface="Noto Sans"/>
                <a:cs typeface="Noto Sans"/>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3/8/2024</a:t>
            </a:fld>
            <a:endParaRPr lang="en-US"/>
          </a:p>
        </p:txBody>
      </p:sp>
      <p:sp>
        <p:nvSpPr>
          <p:cNvPr id="6" name="Holder 6"/>
          <p:cNvSpPr>
            <a:spLocks noGrp="1"/>
          </p:cNvSpPr>
          <p:nvPr>
            <p:ph type="sldNum" sz="quarter" idx="7"/>
          </p:nvPr>
        </p:nvSpPr>
        <p:spPr>
          <a:xfrm>
            <a:off x="11784205" y="6477675"/>
            <a:ext cx="205104" cy="164465"/>
          </a:xfrm>
          <a:prstGeom prst="rect">
            <a:avLst/>
          </a:prstGeom>
        </p:spPr>
        <p:txBody>
          <a:bodyPr wrap="square" lIns="0" tIns="0" rIns="0" bIns="0">
            <a:spAutoFit/>
          </a:bodyPr>
          <a:lstStyle>
            <a:lvl1pPr>
              <a:defRPr sz="800" b="0" i="0">
                <a:solidFill>
                  <a:schemeClr val="tx1"/>
                </a:solidFill>
                <a:latin typeface="Noto Sans"/>
                <a:cs typeface="Noto Sans"/>
              </a:defRPr>
            </a:lvl1pPr>
          </a:lstStyle>
          <a:p>
            <a:pPr marL="38100">
              <a:lnSpc>
                <a:spcPct val="100000"/>
              </a:lnSpc>
              <a:spcBef>
                <a:spcPts val="160"/>
              </a:spcBef>
            </a:pPr>
            <a:fld id="{81D60167-4931-47E6-BA6A-407CBD079E47}" type="slidenum">
              <a:rPr spc="-25" dirty="0"/>
              <a:t>‹#›</a:t>
            </a:fld>
            <a:endParaRPr spc="-25"/>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3/8/2024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4470069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www.sce.com/sites/default/files/2020-09/Form%2014-796.pdf" TargetMode="External"/><Relationship Id="rId2" Type="http://schemas.openxmlformats.org/officeDocument/2006/relationships/hyperlink" Target="https://www.sce.com/customer-service/billing-payment/understanding-your-bill" TargetMode="External"/><Relationship Id="rId1" Type="http://schemas.openxmlformats.org/officeDocument/2006/relationships/slideLayout" Target="../slideLayouts/slideLayout2.xml"/><Relationship Id="rId5" Type="http://schemas.openxmlformats.org/officeDocument/2006/relationships/hyperlink" Target="https://www.sce.com/sites/default/files/custom-files/Web%20files/Sample%20Six-Month%20Advance%20Notice%20to%20Transfer%20to%20Direct%20Access%20Service.pdf" TargetMode="External"/><Relationship Id="rId4" Type="http://schemas.openxmlformats.org/officeDocument/2006/relationships/hyperlink" Target="https://www.sce.com/partners/partnerships/direct-access/re-open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743200" y="2108200"/>
            <a:ext cx="5737741" cy="3578916"/>
          </a:xfrm>
          <a:custGeom>
            <a:avLst/>
            <a:gdLst/>
            <a:ahLst/>
            <a:cxnLst/>
            <a:rect l="l" t="t" r="r" b="b"/>
            <a:pathLst>
              <a:path w="8606612" h="5368374">
                <a:moveTo>
                  <a:pt x="0" y="0"/>
                </a:moveTo>
                <a:lnTo>
                  <a:pt x="8606612" y="0"/>
                </a:lnTo>
                <a:lnTo>
                  <a:pt x="8606612" y="5368374"/>
                </a:lnTo>
                <a:lnTo>
                  <a:pt x="0" y="5368374"/>
                </a:lnTo>
                <a:lnTo>
                  <a:pt x="0" y="0"/>
                </a:lnTo>
                <a:close/>
              </a:path>
            </a:pathLst>
          </a:custGeom>
          <a:blipFill>
            <a:blip r:embed="rId2"/>
            <a:stretch>
              <a:fillRect/>
            </a:stretch>
          </a:blipFill>
        </p:spPr>
      </p:sp>
      <p:sp>
        <p:nvSpPr>
          <p:cNvPr id="4" name="Rectangle 3">
            <a:extLst>
              <a:ext uri="{FF2B5EF4-FFF2-40B4-BE49-F238E27FC236}">
                <a16:creationId xmlns:a16="http://schemas.microsoft.com/office/drawing/2014/main" id="{B20F2F6A-1090-44B1-97A1-BB1A6CA2741C}"/>
              </a:ext>
            </a:extLst>
          </p:cNvPr>
          <p:cNvSpPr/>
          <p:nvPr/>
        </p:nvSpPr>
        <p:spPr>
          <a:xfrm>
            <a:off x="0" y="-7951"/>
            <a:ext cx="12192000" cy="1022283"/>
          </a:xfrm>
          <a:prstGeom prst="rect">
            <a:avLst/>
          </a:prstGeom>
          <a:solidFill>
            <a:srgbClr val="FF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FED2BF11-C5CE-42A6-950A-F82C84937D59}"/>
              </a:ext>
            </a:extLst>
          </p:cNvPr>
          <p:cNvSpPr txBox="1">
            <a:spLocks/>
          </p:cNvSpPr>
          <p:nvPr/>
        </p:nvSpPr>
        <p:spPr>
          <a:xfrm>
            <a:off x="-115410" y="-7951"/>
            <a:ext cx="12192000" cy="822325"/>
          </a:xfrm>
          <a:prstGeom prst="rect">
            <a:avLst/>
          </a:prstGeom>
        </p:spPr>
        <p:txBody>
          <a:bodyPr wrap="square" lIns="0" tIns="0" rIns="0" bIns="0" anchor="ctr" anchorCtr="0">
            <a:normAutofit/>
          </a:bodyPr>
          <a:lstStyle>
            <a:lvl1pPr>
              <a:defRPr sz="2800" b="0" i="0">
                <a:solidFill>
                  <a:schemeClr val="tx1"/>
                </a:solidFill>
                <a:latin typeface="Calibri"/>
                <a:ea typeface="+mj-ea"/>
                <a:cs typeface="Calibri"/>
              </a:defRPr>
            </a:lvl1pPr>
          </a:lstStyle>
          <a:p>
            <a:pPr algn="ctr"/>
            <a:r>
              <a:rPr lang="en-US" sz="4500">
                <a:latin typeface="Core Sans DS 47 Cn Medium" charset="0"/>
                <a:ea typeface="Ostrich Sans Heavy" charset="0"/>
                <a:cs typeface="Ostrich Sans Heavy" charset="0"/>
              </a:rPr>
              <a:t>Annual DA Lottery Process</a:t>
            </a:r>
            <a:endParaRPr lang="en-US" sz="4500">
              <a:latin typeface="Ostrich Sans Heavy" charset="0"/>
              <a:ea typeface="Ostrich Sans Heavy" charset="0"/>
              <a:cs typeface="Ostrich Sans Heavy"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6A53"/>
        </a:solidFill>
        <a:effectLst/>
      </p:bgPr>
    </p:bg>
    <p:spTree>
      <p:nvGrpSpPr>
        <p:cNvPr id="1" name=""/>
        <p:cNvGrpSpPr/>
        <p:nvPr/>
      </p:nvGrpSpPr>
      <p:grpSpPr>
        <a:xfrm>
          <a:off x="0" y="0"/>
          <a:ext cx="0" cy="0"/>
          <a:chOff x="0" y="0"/>
          <a:chExt cx="0" cy="0"/>
        </a:xfrm>
      </p:grpSpPr>
      <p:sp>
        <p:nvSpPr>
          <p:cNvPr id="2" name="AutoShape 2"/>
          <p:cNvSpPr/>
          <p:nvPr/>
        </p:nvSpPr>
        <p:spPr>
          <a:xfrm>
            <a:off x="5754848" y="-6049"/>
            <a:ext cx="6437151" cy="6864049"/>
          </a:xfrm>
          <a:prstGeom prst="rect">
            <a:avLst/>
          </a:prstGeom>
          <a:solidFill>
            <a:srgbClr val="FFFFFF"/>
          </a:solidFill>
        </p:spPr>
      </p:sp>
      <p:sp>
        <p:nvSpPr>
          <p:cNvPr id="3" name="Freeform 3"/>
          <p:cNvSpPr/>
          <p:nvPr/>
        </p:nvSpPr>
        <p:spPr>
          <a:xfrm>
            <a:off x="660086" y="1727185"/>
            <a:ext cx="4597400" cy="2712466"/>
          </a:xfrm>
          <a:custGeom>
            <a:avLst/>
            <a:gdLst/>
            <a:ahLst/>
            <a:cxnLst/>
            <a:rect l="l" t="t" r="r" b="b"/>
            <a:pathLst>
              <a:path w="6896100" h="4068699">
                <a:moveTo>
                  <a:pt x="0" y="0"/>
                </a:moveTo>
                <a:lnTo>
                  <a:pt x="6896100" y="0"/>
                </a:lnTo>
                <a:lnTo>
                  <a:pt x="6896100" y="4068699"/>
                </a:lnTo>
                <a:lnTo>
                  <a:pt x="0" y="40686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6398018" y="2354020"/>
            <a:ext cx="5491963" cy="1458797"/>
          </a:xfrm>
          <a:prstGeom prst="rect">
            <a:avLst/>
          </a:prstGeom>
        </p:spPr>
        <p:txBody>
          <a:bodyPr lIns="0" tIns="0" rIns="0" bIns="0" rtlCol="0" anchor="t">
            <a:spAutoFit/>
          </a:bodyPr>
          <a:lstStyle/>
          <a:p>
            <a:pPr algn="l" defTabSz="609630" rtl="0">
              <a:lnSpc>
                <a:spcPts val="2858"/>
              </a:lnSpc>
              <a:spcBef>
                <a:spcPct val="0"/>
              </a:spcBef>
            </a:pPr>
            <a:r>
              <a:rPr lang="en-US" sz="2198" kern="1200">
                <a:solidFill>
                  <a:schemeClr val="tx1"/>
                </a:solidFill>
                <a:latin typeface="Canva Sans Bold"/>
                <a:ea typeface="+mn-ea"/>
                <a:cs typeface="+mn-cs"/>
              </a:rPr>
              <a:t>The submission period is from 9:00 a.m. on June 10, 2024, to 5:00 p.m. on June 14, 2024, PDT. Please note that late DASRs will not be accepted.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6A53"/>
        </a:solidFill>
        <a:effectLst/>
      </p:bgPr>
    </p:bg>
    <p:spTree>
      <p:nvGrpSpPr>
        <p:cNvPr id="1" name=""/>
        <p:cNvGrpSpPr/>
        <p:nvPr/>
      </p:nvGrpSpPr>
      <p:grpSpPr>
        <a:xfrm>
          <a:off x="0" y="0"/>
          <a:ext cx="0" cy="0"/>
          <a:chOff x="0" y="0"/>
          <a:chExt cx="0" cy="0"/>
        </a:xfrm>
      </p:grpSpPr>
      <p:sp>
        <p:nvSpPr>
          <p:cNvPr id="2" name="AutoShape 2"/>
          <p:cNvSpPr/>
          <p:nvPr/>
        </p:nvSpPr>
        <p:spPr>
          <a:xfrm>
            <a:off x="5431339" y="0"/>
            <a:ext cx="6760661" cy="6864049"/>
          </a:xfrm>
          <a:prstGeom prst="rect">
            <a:avLst/>
          </a:prstGeom>
          <a:solidFill>
            <a:srgbClr val="FFFFFF"/>
          </a:solidFill>
        </p:spPr>
      </p:sp>
      <p:sp>
        <p:nvSpPr>
          <p:cNvPr id="3" name="Freeform 3"/>
          <p:cNvSpPr/>
          <p:nvPr/>
        </p:nvSpPr>
        <p:spPr>
          <a:xfrm>
            <a:off x="641923" y="1550284"/>
            <a:ext cx="4597400" cy="2712466"/>
          </a:xfrm>
          <a:custGeom>
            <a:avLst/>
            <a:gdLst/>
            <a:ahLst/>
            <a:cxnLst/>
            <a:rect l="l" t="t" r="r" b="b"/>
            <a:pathLst>
              <a:path w="6896100" h="4068699">
                <a:moveTo>
                  <a:pt x="0" y="0"/>
                </a:moveTo>
                <a:lnTo>
                  <a:pt x="6896100" y="0"/>
                </a:lnTo>
                <a:lnTo>
                  <a:pt x="6896100" y="4068699"/>
                </a:lnTo>
                <a:lnTo>
                  <a:pt x="0" y="40686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6096000" y="2102560"/>
            <a:ext cx="5454077" cy="1426096"/>
          </a:xfrm>
          <a:prstGeom prst="rect">
            <a:avLst/>
          </a:prstGeom>
        </p:spPr>
        <p:txBody>
          <a:bodyPr wrap="square" lIns="0" tIns="0" rIns="0" bIns="0" rtlCol="0" anchor="t">
            <a:spAutoFit/>
          </a:bodyPr>
          <a:lstStyle/>
          <a:p>
            <a:pPr algn="l" defTabSz="609630" rtl="0">
              <a:lnSpc>
                <a:spcPts val="3828"/>
              </a:lnSpc>
              <a:spcBef>
                <a:spcPct val="0"/>
              </a:spcBef>
            </a:pPr>
            <a:r>
              <a:rPr lang="en-US" sz="2945" kern="1200">
                <a:solidFill>
                  <a:schemeClr val="tx1"/>
                </a:solidFill>
                <a:latin typeface="Canva Sans Bold"/>
                <a:ea typeface="+mn-ea"/>
                <a:cs typeface="+mn-cs"/>
              </a:rPr>
              <a:t>Make sure to put the information from the Customer current to avoid rejections and rework</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6A53"/>
        </a:solidFill>
        <a:effectLst/>
      </p:bgPr>
    </p:bg>
    <p:spTree>
      <p:nvGrpSpPr>
        <p:cNvPr id="1" name=""/>
        <p:cNvGrpSpPr/>
        <p:nvPr/>
      </p:nvGrpSpPr>
      <p:grpSpPr>
        <a:xfrm>
          <a:off x="0" y="0"/>
          <a:ext cx="0" cy="0"/>
          <a:chOff x="0" y="0"/>
          <a:chExt cx="0" cy="0"/>
        </a:xfrm>
      </p:grpSpPr>
      <p:sp>
        <p:nvSpPr>
          <p:cNvPr id="2" name="AutoShape 2"/>
          <p:cNvSpPr/>
          <p:nvPr/>
        </p:nvSpPr>
        <p:spPr>
          <a:xfrm>
            <a:off x="5672831" y="-6049"/>
            <a:ext cx="6519169" cy="6864049"/>
          </a:xfrm>
          <a:prstGeom prst="rect">
            <a:avLst/>
          </a:prstGeom>
          <a:solidFill>
            <a:srgbClr val="FFFFFF"/>
          </a:solidFill>
        </p:spPr>
      </p:sp>
      <p:sp>
        <p:nvSpPr>
          <p:cNvPr id="3" name="Freeform 3"/>
          <p:cNvSpPr/>
          <p:nvPr/>
        </p:nvSpPr>
        <p:spPr>
          <a:xfrm>
            <a:off x="511267" y="1583018"/>
            <a:ext cx="4597400" cy="2712466"/>
          </a:xfrm>
          <a:custGeom>
            <a:avLst/>
            <a:gdLst/>
            <a:ahLst/>
            <a:cxnLst/>
            <a:rect l="l" t="t" r="r" b="b"/>
            <a:pathLst>
              <a:path w="6896100" h="4068699">
                <a:moveTo>
                  <a:pt x="0" y="0"/>
                </a:moveTo>
                <a:lnTo>
                  <a:pt x="6896100" y="0"/>
                </a:lnTo>
                <a:lnTo>
                  <a:pt x="6896100" y="4068699"/>
                </a:lnTo>
                <a:lnTo>
                  <a:pt x="0" y="40686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p:cNvSpPr txBox="1"/>
          <p:nvPr/>
        </p:nvSpPr>
        <p:spPr>
          <a:xfrm>
            <a:off x="5953585" y="2245150"/>
            <a:ext cx="6135211" cy="1423467"/>
          </a:xfrm>
          <a:prstGeom prst="rect">
            <a:avLst/>
          </a:prstGeom>
        </p:spPr>
        <p:txBody>
          <a:bodyPr wrap="square" lIns="0" tIns="0" rIns="0" bIns="0" rtlCol="0" anchor="t">
            <a:spAutoFit/>
          </a:bodyPr>
          <a:lstStyle/>
          <a:p>
            <a:pPr algn="l" defTabSz="609630" rtl="0">
              <a:lnSpc>
                <a:spcPts val="3712"/>
              </a:lnSpc>
              <a:spcBef>
                <a:spcPct val="0"/>
              </a:spcBef>
            </a:pPr>
            <a:r>
              <a:rPr lang="en-US" sz="3200"/>
              <a:t>The load offering with lottery sequence number will be sent before 8/12/24 Deadline</a:t>
            </a:r>
            <a:endParaRPr lang="en-US" sz="2855" kern="1200">
              <a:solidFill>
                <a:schemeClr val="tx1"/>
              </a:solidFill>
              <a:latin typeface="Canva Sans Bold"/>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5889771" cy="6858000"/>
          </a:xfrm>
          <a:prstGeom prst="rect">
            <a:avLst/>
          </a:prstGeom>
          <a:solidFill>
            <a:srgbClr val="006A53"/>
          </a:solidFill>
        </p:spPr>
      </p:sp>
      <p:sp>
        <p:nvSpPr>
          <p:cNvPr id="3" name="Freeform 3"/>
          <p:cNvSpPr/>
          <p:nvPr/>
        </p:nvSpPr>
        <p:spPr>
          <a:xfrm>
            <a:off x="707883" y="2048331"/>
            <a:ext cx="4680235" cy="2761339"/>
          </a:xfrm>
          <a:custGeom>
            <a:avLst/>
            <a:gdLst/>
            <a:ahLst/>
            <a:cxnLst/>
            <a:rect l="l" t="t" r="r" b="b"/>
            <a:pathLst>
              <a:path w="7020353" h="4142008">
                <a:moveTo>
                  <a:pt x="0" y="0"/>
                </a:moveTo>
                <a:lnTo>
                  <a:pt x="7020352" y="0"/>
                </a:lnTo>
                <a:lnTo>
                  <a:pt x="7020352" y="4142008"/>
                </a:lnTo>
                <a:lnTo>
                  <a:pt x="0" y="41420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6470011" y="2678441"/>
            <a:ext cx="5274576" cy="1885837"/>
          </a:xfrm>
          <a:prstGeom prst="rect">
            <a:avLst/>
          </a:prstGeom>
        </p:spPr>
        <p:txBody>
          <a:bodyPr wrap="square" lIns="0" tIns="0" rIns="0" bIns="0" rtlCol="0" anchor="t">
            <a:spAutoFit/>
          </a:bodyPr>
          <a:lstStyle/>
          <a:p>
            <a:pPr algn="l" defTabSz="609630" rtl="0">
              <a:lnSpc>
                <a:spcPts val="2988"/>
              </a:lnSpc>
            </a:pPr>
            <a:r>
              <a:rPr lang="en-US" sz="2000"/>
              <a:t>In the event you accept, you will not be able to submit your DASR until 12/31/24. Using the start date from the January meter reading, SCE could submit the DASR on your behalf in advance.</a:t>
            </a:r>
            <a:endParaRPr lang="en-US" sz="2000" kern="1200">
              <a:solidFill>
                <a:schemeClr val="tx1"/>
              </a:solidFill>
              <a:latin typeface="Canva Sans Bold"/>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5601810" cy="6858000"/>
          </a:xfrm>
          <a:prstGeom prst="rect">
            <a:avLst/>
          </a:prstGeom>
          <a:solidFill>
            <a:srgbClr val="006A53"/>
          </a:solidFill>
        </p:spPr>
      </p:sp>
      <p:sp>
        <p:nvSpPr>
          <p:cNvPr id="3" name="Freeform 3"/>
          <p:cNvSpPr/>
          <p:nvPr/>
        </p:nvSpPr>
        <p:spPr>
          <a:xfrm>
            <a:off x="572097" y="1986378"/>
            <a:ext cx="4649491" cy="2743200"/>
          </a:xfrm>
          <a:custGeom>
            <a:avLst/>
            <a:gdLst/>
            <a:ahLst/>
            <a:cxnLst/>
            <a:rect l="l" t="t" r="r" b="b"/>
            <a:pathLst>
              <a:path w="6974237" h="4114800">
                <a:moveTo>
                  <a:pt x="0" y="0"/>
                </a:moveTo>
                <a:lnTo>
                  <a:pt x="6974237" y="0"/>
                </a:lnTo>
                <a:lnTo>
                  <a:pt x="6974237"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5793685" y="2563378"/>
            <a:ext cx="5925280" cy="1356846"/>
          </a:xfrm>
          <a:prstGeom prst="rect">
            <a:avLst/>
          </a:prstGeom>
        </p:spPr>
        <p:txBody>
          <a:bodyPr lIns="0" tIns="0" rIns="0" bIns="0" rtlCol="0" anchor="t">
            <a:spAutoFit/>
          </a:bodyPr>
          <a:lstStyle/>
          <a:p>
            <a:pPr algn="l" defTabSz="609630" rtl="0">
              <a:lnSpc>
                <a:spcPts val="2695"/>
              </a:lnSpc>
            </a:pPr>
            <a:r>
              <a:rPr lang="en-US" sz="2000"/>
              <a:t>If a customer declines, or fails to respond to the waitlist, they will be removed from the current year's waitlist. As a result, they will continue to receive their existing utility bundled service or CCA service.</a:t>
            </a:r>
            <a:endParaRPr lang="en-US" sz="2000" kern="1200">
              <a:solidFill>
                <a:schemeClr val="tx1"/>
              </a:solidFill>
              <a:latin typeface="Canva Sans Bold"/>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5159432" cy="6858000"/>
          </a:xfrm>
          <a:prstGeom prst="rect">
            <a:avLst/>
          </a:prstGeom>
          <a:solidFill>
            <a:srgbClr val="006A53"/>
          </a:solidFill>
        </p:spPr>
      </p:sp>
      <p:sp>
        <p:nvSpPr>
          <p:cNvPr id="3" name="Freeform 3"/>
          <p:cNvSpPr/>
          <p:nvPr/>
        </p:nvSpPr>
        <p:spPr>
          <a:xfrm>
            <a:off x="417737" y="2057400"/>
            <a:ext cx="4649491" cy="2743200"/>
          </a:xfrm>
          <a:custGeom>
            <a:avLst/>
            <a:gdLst/>
            <a:ahLst/>
            <a:cxnLst/>
            <a:rect l="l" t="t" r="r" b="b"/>
            <a:pathLst>
              <a:path w="6974237" h="4114800">
                <a:moveTo>
                  <a:pt x="0" y="0"/>
                </a:moveTo>
                <a:lnTo>
                  <a:pt x="6974238" y="0"/>
                </a:lnTo>
                <a:lnTo>
                  <a:pt x="697423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5398339" y="2579927"/>
            <a:ext cx="6375924" cy="2123082"/>
          </a:xfrm>
          <a:prstGeom prst="rect">
            <a:avLst/>
          </a:prstGeom>
        </p:spPr>
        <p:txBody>
          <a:bodyPr wrap="square" lIns="0" tIns="0" rIns="0" bIns="0" rtlCol="0" anchor="t">
            <a:spAutoFit/>
          </a:bodyPr>
          <a:lstStyle/>
          <a:p>
            <a:pPr algn="l" defTabSz="609630" rtl="0">
              <a:lnSpc>
                <a:spcPts val="2772"/>
              </a:lnSpc>
            </a:pPr>
            <a:r>
              <a:rPr lang="en-US" sz="2000" kern="1200">
                <a:solidFill>
                  <a:schemeClr val="tx1"/>
                </a:solidFill>
                <a:latin typeface="Canva Sans Bold"/>
                <a:ea typeface="+mn-ea"/>
                <a:cs typeface="+mn-cs"/>
              </a:rPr>
              <a:t>Your Direct Access Service Request (DASR) cannot be submitted until the 1st of January. </a:t>
            </a:r>
          </a:p>
          <a:p>
            <a:pPr algn="l" defTabSz="609630" rtl="0">
              <a:lnSpc>
                <a:spcPts val="2772"/>
              </a:lnSpc>
            </a:pPr>
            <a:endParaRPr lang="en-US" sz="2000" kern="1200">
              <a:solidFill>
                <a:schemeClr val="tx1"/>
              </a:solidFill>
              <a:latin typeface="Canva Sans Bold"/>
              <a:ea typeface="+mn-ea"/>
              <a:cs typeface="+mn-cs"/>
            </a:endParaRPr>
          </a:p>
          <a:p>
            <a:pPr algn="l" defTabSz="609630" rtl="0">
              <a:lnSpc>
                <a:spcPts val="2772"/>
              </a:lnSpc>
            </a:pPr>
            <a:r>
              <a:rPr lang="en-US" sz="2000" kern="1200">
                <a:solidFill>
                  <a:schemeClr val="tx1"/>
                </a:solidFill>
                <a:latin typeface="Canva Sans Bold"/>
                <a:ea typeface="+mn-ea"/>
                <a:cs typeface="+mn-cs"/>
              </a:rPr>
              <a:t>However, SCE could submit the DASR on your behalf in advance, using the start date from the January meter reading.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 y="0"/>
            <a:ext cx="5310491" cy="6858000"/>
          </a:xfrm>
          <a:prstGeom prst="rect">
            <a:avLst/>
          </a:prstGeom>
          <a:solidFill>
            <a:srgbClr val="006A53"/>
          </a:solidFill>
        </p:spPr>
      </p:sp>
      <p:sp>
        <p:nvSpPr>
          <p:cNvPr id="3" name="Freeform 3"/>
          <p:cNvSpPr/>
          <p:nvPr/>
        </p:nvSpPr>
        <p:spPr>
          <a:xfrm>
            <a:off x="489340" y="1901208"/>
            <a:ext cx="4649491" cy="2743200"/>
          </a:xfrm>
          <a:custGeom>
            <a:avLst/>
            <a:gdLst/>
            <a:ahLst/>
            <a:cxnLst/>
            <a:rect l="l" t="t" r="r" b="b"/>
            <a:pathLst>
              <a:path w="6974237" h="4114800">
                <a:moveTo>
                  <a:pt x="0" y="0"/>
                </a:moveTo>
                <a:lnTo>
                  <a:pt x="6974237" y="0"/>
                </a:lnTo>
                <a:lnTo>
                  <a:pt x="6974237"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5429779" y="1578630"/>
            <a:ext cx="6605047" cy="1410643"/>
          </a:xfrm>
          <a:prstGeom prst="rect">
            <a:avLst/>
          </a:prstGeom>
        </p:spPr>
        <p:txBody>
          <a:bodyPr lIns="0" tIns="0" rIns="0" bIns="0" rtlCol="0" anchor="t">
            <a:spAutoFit/>
          </a:bodyPr>
          <a:lstStyle/>
          <a:p>
            <a:pPr algn="l" defTabSz="609630" rtl="0">
              <a:lnSpc>
                <a:spcPts val="2181"/>
              </a:lnSpc>
            </a:pPr>
            <a:r>
              <a:rPr lang="en-US" sz="2200" kern="1200">
                <a:solidFill>
                  <a:schemeClr val="tx1"/>
                </a:solidFill>
                <a:latin typeface="Canva Sans Bold"/>
                <a:ea typeface="+mn-ea"/>
                <a:cs typeface="+mn-cs"/>
              </a:rPr>
              <a:t>Customers who accept but fail to submit a DASR by the due date will be transitioned to the Transitional Bundled Service as per the current Switching Exemption Rules.</a:t>
            </a:r>
          </a:p>
          <a:p>
            <a:pPr algn="l" defTabSz="609630" rtl="0">
              <a:lnSpc>
                <a:spcPts val="2181"/>
              </a:lnSpc>
            </a:pPr>
            <a:endParaRPr lang="en-US" sz="2200" kern="1200">
              <a:solidFill>
                <a:srgbClr val="006A53"/>
              </a:solidFill>
              <a:latin typeface="Canva Sans Bold"/>
              <a:ea typeface="+mn-ea"/>
              <a:cs typeface="+mn-cs"/>
            </a:endParaRPr>
          </a:p>
        </p:txBody>
      </p:sp>
      <p:sp>
        <p:nvSpPr>
          <p:cNvPr id="5" name="TextBox 5"/>
          <p:cNvSpPr txBox="1"/>
          <p:nvPr/>
        </p:nvSpPr>
        <p:spPr>
          <a:xfrm>
            <a:off x="5429779" y="3448050"/>
            <a:ext cx="6272881" cy="1282402"/>
          </a:xfrm>
          <a:prstGeom prst="rect">
            <a:avLst/>
          </a:prstGeom>
        </p:spPr>
        <p:txBody>
          <a:bodyPr lIns="0" tIns="0" rIns="0" bIns="0" rtlCol="0" anchor="t">
            <a:spAutoFit/>
          </a:bodyPr>
          <a:lstStyle/>
          <a:p>
            <a:pPr algn="l" defTabSz="609630" rtl="0">
              <a:lnSpc>
                <a:spcPts val="2477"/>
              </a:lnSpc>
            </a:pPr>
            <a:r>
              <a:rPr lang="en-US" sz="2200" kern="1200">
                <a:solidFill>
                  <a:schemeClr val="tx1"/>
                </a:solidFill>
                <a:latin typeface="Canva Sans Bold"/>
                <a:ea typeface="+mn-ea"/>
                <a:cs typeface="+mn-cs"/>
              </a:rPr>
              <a:t>Note If you are a CCA Customer, and SCE does not receive a DASR from you by the specify date, then this notice will be canceled, and you will continue to take service from your CCA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71907" y="355682"/>
            <a:ext cx="1946510" cy="834566"/>
          </a:xfrm>
          <a:custGeom>
            <a:avLst/>
            <a:gdLst/>
            <a:ahLst/>
            <a:cxnLst/>
            <a:rect l="l" t="t" r="r" b="b"/>
            <a:pathLst>
              <a:path w="2919765" h="1251849">
                <a:moveTo>
                  <a:pt x="0" y="0"/>
                </a:moveTo>
                <a:lnTo>
                  <a:pt x="2919765" y="0"/>
                </a:lnTo>
                <a:lnTo>
                  <a:pt x="2919765" y="1251849"/>
                </a:lnTo>
                <a:lnTo>
                  <a:pt x="0" y="1251849"/>
                </a:lnTo>
                <a:lnTo>
                  <a:pt x="0" y="0"/>
                </a:lnTo>
                <a:close/>
              </a:path>
            </a:pathLst>
          </a:custGeom>
          <a:blipFill>
            <a:blip r:embed="rId2"/>
            <a:stretch>
              <a:fillRect/>
            </a:stretch>
          </a:blipFill>
        </p:spPr>
      </p:sp>
      <p:sp>
        <p:nvSpPr>
          <p:cNvPr id="3" name="Freeform 3"/>
          <p:cNvSpPr/>
          <p:nvPr/>
        </p:nvSpPr>
        <p:spPr>
          <a:xfrm>
            <a:off x="2218417" y="1534035"/>
            <a:ext cx="9114893" cy="4638165"/>
          </a:xfrm>
          <a:custGeom>
            <a:avLst/>
            <a:gdLst/>
            <a:ahLst/>
            <a:cxnLst/>
            <a:rect l="l" t="t" r="r" b="b"/>
            <a:pathLst>
              <a:path w="13672340" h="6957248">
                <a:moveTo>
                  <a:pt x="0" y="0"/>
                </a:moveTo>
                <a:lnTo>
                  <a:pt x="13672340" y="0"/>
                </a:lnTo>
                <a:lnTo>
                  <a:pt x="13672340" y="6957248"/>
                </a:lnTo>
                <a:lnTo>
                  <a:pt x="0" y="6957248"/>
                </a:lnTo>
                <a:lnTo>
                  <a:pt x="0" y="0"/>
                </a:lnTo>
                <a:close/>
              </a:path>
            </a:pathLst>
          </a:custGeom>
          <a:blipFill>
            <a:blip r:embed="rId3"/>
            <a:stretch>
              <a:fillRect l="-359" t="-2487" r="-359"/>
            </a:stretch>
          </a:blipFill>
          <a:ln w="38100" cap="sq">
            <a:solidFill>
              <a:schemeClr val="tx1"/>
            </a:solidFill>
            <a:prstDash val="solid"/>
            <a:miter/>
          </a:ln>
        </p:spPr>
      </p:sp>
      <p:sp>
        <p:nvSpPr>
          <p:cNvPr id="4" name="TextBox 4"/>
          <p:cNvSpPr txBox="1"/>
          <p:nvPr/>
        </p:nvSpPr>
        <p:spPr>
          <a:xfrm>
            <a:off x="2392743" y="250322"/>
            <a:ext cx="8766240" cy="1045286"/>
          </a:xfrm>
          <a:prstGeom prst="rect">
            <a:avLst/>
          </a:prstGeom>
        </p:spPr>
        <p:txBody>
          <a:bodyPr lIns="0" tIns="0" rIns="0" bIns="0" rtlCol="0" anchor="t">
            <a:spAutoFit/>
          </a:bodyPr>
          <a:lstStyle/>
          <a:p>
            <a:pPr algn="just">
              <a:lnSpc>
                <a:spcPts val="2777"/>
              </a:lnSpc>
              <a:spcBef>
                <a:spcPct val="0"/>
              </a:spcBef>
            </a:pPr>
            <a:r>
              <a:rPr lang="en-US" sz="1983">
                <a:solidFill>
                  <a:schemeClr val="tx1"/>
                </a:solidFill>
                <a:latin typeface="Canva Sans Bold"/>
              </a:rPr>
              <a:t>To avoid incurring additional costs and being disqualified from the DA Lottery for a minimum period of 18 months, it’s crucial that your customer thoroughly reads the Six-Month Notice Form before saying ‘Accept’.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DB2145-03E6-4925-91F3-B474B5F323B4}"/>
              </a:ext>
            </a:extLst>
          </p:cNvPr>
          <p:cNvSpPr>
            <a:spLocks noGrp="1"/>
          </p:cNvSpPr>
          <p:nvPr>
            <p:ph type="body" idx="1"/>
          </p:nvPr>
        </p:nvSpPr>
        <p:spPr>
          <a:xfrm>
            <a:off x="441278" y="1394449"/>
            <a:ext cx="10883315" cy="3077766"/>
          </a:xfrm>
          <a:ln w="12700">
            <a:solidFill>
              <a:schemeClr val="tx1"/>
            </a:solidFill>
          </a:ln>
        </p:spPr>
        <p:txBody>
          <a:bodyPr/>
          <a:lstStyle/>
          <a:p>
            <a:pPr marL="285750" indent="-285750">
              <a:buFont typeface="Arial" panose="020B0604020202020204" pitchFamily="34" charset="0"/>
              <a:buChar char="•"/>
            </a:pPr>
            <a:r>
              <a:rPr lang="en-US" sz="2000">
                <a:hlinkClick r:id="rId2"/>
              </a:rPr>
              <a:t>Typical Bill Breakdown</a:t>
            </a:r>
            <a:endParaRPr lang="en-US" sz="2000"/>
          </a:p>
          <a:p>
            <a:pPr marL="285750" indent="-285750">
              <a:buFont typeface="Arial" panose="020B0604020202020204" pitchFamily="34" charset="0"/>
              <a:buChar char="•"/>
            </a:pPr>
            <a:endParaRPr lang="en-US" sz="2000">
              <a:hlinkClick r:id="rId3"/>
            </a:endParaRPr>
          </a:p>
          <a:p>
            <a:pPr marL="285750" indent="-285750">
              <a:buFont typeface="Arial" panose="020B0604020202020204" pitchFamily="34" charset="0"/>
              <a:buChar char="•"/>
            </a:pPr>
            <a:r>
              <a:rPr lang="en-US" sz="2000">
                <a:hlinkClick r:id="rId3"/>
              </a:rPr>
              <a:t>Customer Information Service Request (CISR) 14-796</a:t>
            </a:r>
            <a:endParaRPr lang="en-US" sz="2000"/>
          </a:p>
          <a:p>
            <a:pPr marL="285750" indent="-285750">
              <a:buFont typeface="Arial" panose="020B0604020202020204" pitchFamily="34" charset="0"/>
              <a:buChar char="•"/>
            </a:pPr>
            <a:endParaRPr lang="en-US" sz="2000">
              <a:hlinkClick r:id="rId4"/>
            </a:endParaRPr>
          </a:p>
          <a:p>
            <a:pPr marL="285750" indent="-285750">
              <a:buFont typeface="Arial" panose="020B0604020202020204" pitchFamily="34" charset="0"/>
              <a:buChar char="•"/>
            </a:pPr>
            <a:r>
              <a:rPr lang="en-US" sz="2000">
                <a:hlinkClick r:id="rId4"/>
              </a:rPr>
              <a:t>Partial Reopening of Direct Access | Direct Access Overview | Partnerships | Partners &amp; Vendors | Home – SCE</a:t>
            </a:r>
            <a:endParaRPr lang="en-US" sz="2000"/>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r>
              <a:rPr lang="en-US" sz="2000"/>
              <a:t>Sample</a:t>
            </a:r>
            <a:r>
              <a:rPr lang="en-US" sz="2000" b="1"/>
              <a:t>: </a:t>
            </a:r>
            <a:r>
              <a:rPr lang="en-US" sz="2000">
                <a:hlinkClick r:id="rId5"/>
              </a:rPr>
              <a:t>Six-Month Advance Notice to Transfer to Direct Access Service (sce.com)</a:t>
            </a:r>
            <a:endParaRPr lang="en-US" sz="2000"/>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endParaRPr lang="en-US" sz="2000"/>
          </a:p>
        </p:txBody>
      </p:sp>
      <p:sp>
        <p:nvSpPr>
          <p:cNvPr id="4" name="Rectangle 3">
            <a:extLst>
              <a:ext uri="{FF2B5EF4-FFF2-40B4-BE49-F238E27FC236}">
                <a16:creationId xmlns:a16="http://schemas.microsoft.com/office/drawing/2014/main" id="{BE71B3A3-CC42-4A98-BC99-DFA5A3745583}"/>
              </a:ext>
            </a:extLst>
          </p:cNvPr>
          <p:cNvSpPr/>
          <p:nvPr/>
        </p:nvSpPr>
        <p:spPr>
          <a:xfrm>
            <a:off x="0" y="0"/>
            <a:ext cx="12192000" cy="1022283"/>
          </a:xfrm>
          <a:prstGeom prst="rect">
            <a:avLst/>
          </a:prstGeom>
          <a:solidFill>
            <a:srgbClr val="FF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B33E6063-FCFB-4665-8A16-FECF61B6D9BB}"/>
              </a:ext>
            </a:extLst>
          </p:cNvPr>
          <p:cNvSpPr txBox="1">
            <a:spLocks/>
          </p:cNvSpPr>
          <p:nvPr/>
        </p:nvSpPr>
        <p:spPr>
          <a:xfrm>
            <a:off x="-328474" y="0"/>
            <a:ext cx="12192000" cy="822325"/>
          </a:xfrm>
          <a:prstGeom prst="rect">
            <a:avLst/>
          </a:prstGeom>
        </p:spPr>
        <p:txBody>
          <a:bodyPr wrap="square" lIns="0" tIns="0" rIns="0" bIns="0" anchor="ctr" anchorCtr="0">
            <a:normAutofit/>
          </a:bodyPr>
          <a:lstStyle>
            <a:lvl1pPr>
              <a:defRPr sz="2800" b="0" i="0">
                <a:solidFill>
                  <a:schemeClr val="tx1"/>
                </a:solidFill>
                <a:latin typeface="Calibri"/>
                <a:ea typeface="+mj-ea"/>
                <a:cs typeface="Calibri"/>
              </a:defRPr>
            </a:lvl1pPr>
          </a:lstStyle>
          <a:p>
            <a:pPr algn="ctr"/>
            <a:r>
              <a:rPr lang="en-US" sz="4500">
                <a:latin typeface="Core Sans DS 47 Cn Medium" charset="0"/>
                <a:ea typeface="Ostrich Sans Heavy" charset="0"/>
                <a:cs typeface="Ostrich Sans Heavy" charset="0"/>
              </a:rPr>
              <a:t>SCE Support and Forms Link</a:t>
            </a:r>
            <a:endParaRPr lang="en-US" sz="4500">
              <a:latin typeface="Ostrich Sans Heavy" charset="0"/>
              <a:ea typeface="Ostrich Sans Heavy" charset="0"/>
              <a:cs typeface="Ostrich Sans Heavy" charset="0"/>
            </a:endParaRPr>
          </a:p>
        </p:txBody>
      </p:sp>
    </p:spTree>
    <p:extLst>
      <p:ext uri="{BB962C8B-B14F-4D97-AF65-F5344CB8AC3E}">
        <p14:creationId xmlns:p14="http://schemas.microsoft.com/office/powerpoint/2010/main" val="494287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9"/>
          <p:cNvSpPr/>
          <p:nvPr/>
        </p:nvSpPr>
        <p:spPr>
          <a:xfrm>
            <a:off x="5610829" y="798859"/>
            <a:ext cx="5888459" cy="1232496"/>
          </a:xfrm>
          <a:prstGeom prst="rect">
            <a:avLst/>
          </a:prstGeom>
          <a:solidFill>
            <a:srgbClr val="FFC000"/>
          </a:solidFill>
        </p:spPr>
      </p:sp>
      <p:sp>
        <p:nvSpPr>
          <p:cNvPr id="10" name="AutoShape 10"/>
          <p:cNvSpPr/>
          <p:nvPr/>
        </p:nvSpPr>
        <p:spPr>
          <a:xfrm>
            <a:off x="5457939" y="701205"/>
            <a:ext cx="5913813" cy="1232496"/>
          </a:xfrm>
          <a:prstGeom prst="rect">
            <a:avLst/>
          </a:prstGeom>
          <a:solidFill>
            <a:srgbClr val="D4D4D4"/>
          </a:solidFill>
        </p:spPr>
      </p:sp>
      <p:sp>
        <p:nvSpPr>
          <p:cNvPr id="11" name="TextBox 11"/>
          <p:cNvSpPr txBox="1"/>
          <p:nvPr/>
        </p:nvSpPr>
        <p:spPr>
          <a:xfrm>
            <a:off x="7005642" y="1113189"/>
            <a:ext cx="3935493" cy="350802"/>
          </a:xfrm>
          <a:prstGeom prst="rect">
            <a:avLst/>
          </a:prstGeom>
        </p:spPr>
        <p:txBody>
          <a:bodyPr lIns="0" tIns="0" rIns="0" bIns="0" rtlCol="0" anchor="t">
            <a:spAutoFit/>
          </a:bodyPr>
          <a:lstStyle/>
          <a:p>
            <a:pPr>
              <a:lnSpc>
                <a:spcPts val="3029"/>
              </a:lnSpc>
            </a:pPr>
            <a:r>
              <a:rPr lang="en-US" sz="2133" b="1">
                <a:solidFill>
                  <a:schemeClr val="tx1"/>
                </a:solidFill>
                <a:latin typeface="Canva Sans Bold"/>
              </a:rPr>
              <a:t>PRE-Submission Tips (Slide )</a:t>
            </a:r>
          </a:p>
        </p:txBody>
      </p:sp>
      <p:sp>
        <p:nvSpPr>
          <p:cNvPr id="12" name="AutoShape 12"/>
          <p:cNvSpPr/>
          <p:nvPr/>
        </p:nvSpPr>
        <p:spPr>
          <a:xfrm>
            <a:off x="5617741" y="2861137"/>
            <a:ext cx="5888459" cy="1232496"/>
          </a:xfrm>
          <a:prstGeom prst="rect">
            <a:avLst/>
          </a:prstGeom>
          <a:solidFill>
            <a:srgbClr val="FFC000"/>
          </a:solidFill>
        </p:spPr>
      </p:sp>
      <p:sp>
        <p:nvSpPr>
          <p:cNvPr id="13" name="AutoShape 13"/>
          <p:cNvSpPr/>
          <p:nvPr/>
        </p:nvSpPr>
        <p:spPr>
          <a:xfrm>
            <a:off x="5495618" y="2764367"/>
            <a:ext cx="5913813" cy="1232496"/>
          </a:xfrm>
          <a:prstGeom prst="rect">
            <a:avLst/>
          </a:prstGeom>
          <a:solidFill>
            <a:srgbClr val="D4D4D4"/>
          </a:solidFill>
        </p:spPr>
      </p:sp>
      <p:sp>
        <p:nvSpPr>
          <p:cNvPr id="14" name="TextBox 14"/>
          <p:cNvSpPr txBox="1"/>
          <p:nvPr/>
        </p:nvSpPr>
        <p:spPr>
          <a:xfrm>
            <a:off x="7012554" y="3175468"/>
            <a:ext cx="3935493" cy="350802"/>
          </a:xfrm>
          <a:prstGeom prst="rect">
            <a:avLst/>
          </a:prstGeom>
        </p:spPr>
        <p:txBody>
          <a:bodyPr lIns="0" tIns="0" rIns="0" bIns="0" rtlCol="0" anchor="t">
            <a:spAutoFit/>
          </a:bodyPr>
          <a:lstStyle/>
          <a:p>
            <a:pPr>
              <a:lnSpc>
                <a:spcPts val="3029"/>
              </a:lnSpc>
            </a:pPr>
            <a:r>
              <a:rPr lang="en-US" sz="2133" b="1">
                <a:solidFill>
                  <a:schemeClr val="tx1"/>
                </a:solidFill>
                <a:latin typeface="Canva Sans Bold"/>
              </a:rPr>
              <a:t>Reminders</a:t>
            </a:r>
          </a:p>
        </p:txBody>
      </p:sp>
      <p:sp>
        <p:nvSpPr>
          <p:cNvPr id="15" name="AutoShape 15"/>
          <p:cNvSpPr/>
          <p:nvPr/>
        </p:nvSpPr>
        <p:spPr>
          <a:xfrm>
            <a:off x="5610829" y="4939704"/>
            <a:ext cx="5888459" cy="1232496"/>
          </a:xfrm>
          <a:prstGeom prst="rect">
            <a:avLst/>
          </a:prstGeom>
          <a:solidFill>
            <a:srgbClr val="FFC000"/>
          </a:solidFill>
        </p:spPr>
      </p:sp>
      <p:sp>
        <p:nvSpPr>
          <p:cNvPr id="16" name="AutoShape 16"/>
          <p:cNvSpPr/>
          <p:nvPr/>
        </p:nvSpPr>
        <p:spPr>
          <a:xfrm>
            <a:off x="5488705" y="4842935"/>
            <a:ext cx="5913813" cy="1232496"/>
          </a:xfrm>
          <a:prstGeom prst="rect">
            <a:avLst/>
          </a:prstGeom>
          <a:solidFill>
            <a:srgbClr val="D4D4D4"/>
          </a:solidFill>
        </p:spPr>
      </p:sp>
      <p:sp>
        <p:nvSpPr>
          <p:cNvPr id="17" name="TextBox 17"/>
          <p:cNvSpPr txBox="1"/>
          <p:nvPr/>
        </p:nvSpPr>
        <p:spPr>
          <a:xfrm>
            <a:off x="6992965" y="5262812"/>
            <a:ext cx="3935493" cy="350802"/>
          </a:xfrm>
          <a:prstGeom prst="rect">
            <a:avLst/>
          </a:prstGeom>
        </p:spPr>
        <p:txBody>
          <a:bodyPr lIns="0" tIns="0" rIns="0" bIns="0" rtlCol="0" anchor="t">
            <a:spAutoFit/>
          </a:bodyPr>
          <a:lstStyle/>
          <a:p>
            <a:pPr>
              <a:lnSpc>
                <a:spcPts val="3029"/>
              </a:lnSpc>
            </a:pPr>
            <a:r>
              <a:rPr lang="en-US" sz="2133" b="1">
                <a:solidFill>
                  <a:schemeClr val="tx1"/>
                </a:solidFill>
                <a:latin typeface="Canva Sans Bold"/>
              </a:rPr>
              <a:t>SCE Support and Forms Link</a:t>
            </a:r>
          </a:p>
        </p:txBody>
      </p:sp>
      <p:sp>
        <p:nvSpPr>
          <p:cNvPr id="18" name="Freeform 18"/>
          <p:cNvSpPr/>
          <p:nvPr/>
        </p:nvSpPr>
        <p:spPr>
          <a:xfrm>
            <a:off x="5840458" y="3124111"/>
            <a:ext cx="837254" cy="513009"/>
          </a:xfrm>
          <a:custGeom>
            <a:avLst/>
            <a:gdLst/>
            <a:ahLst/>
            <a:cxnLst/>
            <a:rect l="l" t="t" r="r" b="b"/>
            <a:pathLst>
              <a:path w="1255881" h="769513">
                <a:moveTo>
                  <a:pt x="0" y="0"/>
                </a:moveTo>
                <a:lnTo>
                  <a:pt x="1255881" y="0"/>
                </a:lnTo>
                <a:lnTo>
                  <a:pt x="1255881" y="769513"/>
                </a:lnTo>
                <a:lnTo>
                  <a:pt x="0" y="7695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9" name="Freeform 19"/>
          <p:cNvSpPr/>
          <p:nvPr/>
        </p:nvSpPr>
        <p:spPr>
          <a:xfrm>
            <a:off x="5840458" y="5145136"/>
            <a:ext cx="645648" cy="645648"/>
          </a:xfrm>
          <a:custGeom>
            <a:avLst/>
            <a:gdLst/>
            <a:ahLst/>
            <a:cxnLst/>
            <a:rect l="l" t="t" r="r" b="b"/>
            <a:pathLst>
              <a:path w="968472" h="968472">
                <a:moveTo>
                  <a:pt x="0" y="0"/>
                </a:moveTo>
                <a:lnTo>
                  <a:pt x="968471" y="0"/>
                </a:lnTo>
                <a:lnTo>
                  <a:pt x="968471" y="968471"/>
                </a:lnTo>
                <a:lnTo>
                  <a:pt x="0" y="9684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0" name="Freeform 20"/>
          <p:cNvSpPr/>
          <p:nvPr/>
        </p:nvSpPr>
        <p:spPr>
          <a:xfrm>
            <a:off x="5840458" y="996786"/>
            <a:ext cx="608023" cy="643101"/>
          </a:xfrm>
          <a:custGeom>
            <a:avLst/>
            <a:gdLst/>
            <a:ahLst/>
            <a:cxnLst/>
            <a:rect l="l" t="t" r="r" b="b"/>
            <a:pathLst>
              <a:path w="912034" h="964652">
                <a:moveTo>
                  <a:pt x="0" y="0"/>
                </a:moveTo>
                <a:lnTo>
                  <a:pt x="912034" y="0"/>
                </a:lnTo>
                <a:lnTo>
                  <a:pt x="912034" y="964652"/>
                </a:lnTo>
                <a:lnTo>
                  <a:pt x="0" y="9646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1" name="Rectangle 20">
            <a:extLst>
              <a:ext uri="{FF2B5EF4-FFF2-40B4-BE49-F238E27FC236}">
                <a16:creationId xmlns:a16="http://schemas.microsoft.com/office/drawing/2014/main" id="{83959EE3-B427-4B34-AD15-B17706115AB5}"/>
              </a:ext>
            </a:extLst>
          </p:cNvPr>
          <p:cNvSpPr/>
          <p:nvPr/>
        </p:nvSpPr>
        <p:spPr>
          <a:xfrm>
            <a:off x="372863" y="2153185"/>
            <a:ext cx="4589755" cy="1022283"/>
          </a:xfrm>
          <a:prstGeom prst="rect">
            <a:avLst/>
          </a:prstGeom>
          <a:solidFill>
            <a:srgbClr val="FF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a:extLst>
              <a:ext uri="{FF2B5EF4-FFF2-40B4-BE49-F238E27FC236}">
                <a16:creationId xmlns:a16="http://schemas.microsoft.com/office/drawing/2014/main" id="{40E77654-D574-4747-B278-10CC0C94A859}"/>
              </a:ext>
            </a:extLst>
          </p:cNvPr>
          <p:cNvSpPr txBox="1">
            <a:spLocks/>
          </p:cNvSpPr>
          <p:nvPr/>
        </p:nvSpPr>
        <p:spPr>
          <a:xfrm>
            <a:off x="479394" y="2301786"/>
            <a:ext cx="4065973" cy="822325"/>
          </a:xfrm>
          <a:prstGeom prst="rect">
            <a:avLst/>
          </a:prstGeom>
        </p:spPr>
        <p:txBody>
          <a:bodyPr wrap="square" lIns="0" tIns="0" rIns="0" bIns="0" anchor="ctr" anchorCtr="0">
            <a:normAutofit fontScale="77500" lnSpcReduction="20000"/>
          </a:bodyPr>
          <a:lstStyle>
            <a:lvl1pPr>
              <a:defRPr sz="2800" b="0" i="0">
                <a:solidFill>
                  <a:schemeClr val="tx1"/>
                </a:solidFill>
                <a:latin typeface="Calibri"/>
                <a:ea typeface="+mj-ea"/>
                <a:cs typeface="Calibri"/>
              </a:defRPr>
            </a:lvl1pPr>
          </a:lstStyle>
          <a:p>
            <a:pPr algn="ctr"/>
            <a:r>
              <a:rPr lang="en-US" sz="4500">
                <a:latin typeface="Core Sans DS 47 Cn Medium" charset="0"/>
                <a:ea typeface="Ostrich Sans Heavy" charset="0"/>
                <a:cs typeface="Ostrich Sans Heavy" charset="0"/>
              </a:rPr>
              <a:t>TABLE OF CONTENTS</a:t>
            </a:r>
            <a:endParaRPr lang="en-US" sz="4500">
              <a:latin typeface="Ostrich Sans Heavy" charset="0"/>
              <a:ea typeface="Ostrich Sans Heavy" charset="0"/>
              <a:cs typeface="Ostrich Sans Heavy"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573780" y="1811739"/>
            <a:ext cx="11125324" cy="2414040"/>
            <a:chOff x="-224039" y="-3508772"/>
            <a:chExt cx="22250648" cy="4828080"/>
          </a:xfrm>
        </p:grpSpPr>
        <p:sp>
          <p:nvSpPr>
            <p:cNvPr id="5" name="TextBox 5"/>
            <p:cNvSpPr txBox="1"/>
            <p:nvPr/>
          </p:nvSpPr>
          <p:spPr>
            <a:xfrm>
              <a:off x="-224039" y="-919896"/>
              <a:ext cx="22088880" cy="2239204"/>
            </a:xfrm>
            <a:prstGeom prst="rect">
              <a:avLst/>
            </a:prstGeom>
          </p:spPr>
          <p:txBody>
            <a:bodyPr lIns="0" tIns="0" rIns="0" bIns="0" rtlCol="0" anchor="t">
              <a:spAutoFit/>
            </a:bodyPr>
            <a:lstStyle/>
            <a:p>
              <a:pPr>
                <a:lnSpc>
                  <a:spcPts val="2956"/>
                </a:lnSpc>
              </a:pPr>
              <a:r>
                <a:rPr lang="en-US" sz="2111">
                  <a:solidFill>
                    <a:schemeClr val="tx1"/>
                  </a:solidFill>
                  <a:latin typeface="Canva Sans Bold"/>
                </a:rPr>
                <a:t>Our key objective is to provide guidance to support customers and their authorized Third-party representatives in their submissions by providing the following DA Lottery submission tips for the upcoming Direct Access (DA) Lottery.</a:t>
              </a:r>
            </a:p>
          </p:txBody>
        </p:sp>
        <p:sp>
          <p:nvSpPr>
            <p:cNvPr id="6" name="TextBox 6"/>
            <p:cNvSpPr txBox="1"/>
            <p:nvPr/>
          </p:nvSpPr>
          <p:spPr>
            <a:xfrm>
              <a:off x="-62271" y="-3508772"/>
              <a:ext cx="22088880" cy="1718932"/>
            </a:xfrm>
            <a:prstGeom prst="rect">
              <a:avLst/>
            </a:prstGeom>
          </p:spPr>
          <p:txBody>
            <a:bodyPr lIns="0" tIns="0" rIns="0" bIns="0" rtlCol="0" anchor="t">
              <a:spAutoFit/>
            </a:bodyPr>
            <a:lstStyle/>
            <a:p>
              <a:pPr>
                <a:lnSpc>
                  <a:spcPts val="3547"/>
                </a:lnSpc>
              </a:pPr>
              <a:r>
                <a:rPr lang="en-US" sz="2000">
                  <a:solidFill>
                    <a:schemeClr val="tx1"/>
                  </a:solidFill>
                  <a:latin typeface="Canva Sans Bold"/>
                </a:rPr>
                <a:t>The SCE Customer Choice Services team’s purpose is to enable customer choice by facilitating customer enrollment in Direct Access (DA) service.</a:t>
              </a:r>
            </a:p>
          </p:txBody>
        </p:sp>
      </p:grpSp>
      <p:sp>
        <p:nvSpPr>
          <p:cNvPr id="7" name="Rectangle 6">
            <a:extLst>
              <a:ext uri="{FF2B5EF4-FFF2-40B4-BE49-F238E27FC236}">
                <a16:creationId xmlns:a16="http://schemas.microsoft.com/office/drawing/2014/main" id="{643D57E6-1447-469B-A154-92FEE7E97E0C}"/>
              </a:ext>
            </a:extLst>
          </p:cNvPr>
          <p:cNvSpPr/>
          <p:nvPr/>
        </p:nvSpPr>
        <p:spPr>
          <a:xfrm>
            <a:off x="0" y="0"/>
            <a:ext cx="12192000" cy="1022283"/>
          </a:xfrm>
          <a:prstGeom prst="rect">
            <a:avLst/>
          </a:prstGeom>
          <a:solidFill>
            <a:srgbClr val="FF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3DC5A79C-4A07-45C7-8D9F-B4F33B7DC663}"/>
              </a:ext>
            </a:extLst>
          </p:cNvPr>
          <p:cNvSpPr txBox="1">
            <a:spLocks/>
          </p:cNvSpPr>
          <p:nvPr/>
        </p:nvSpPr>
        <p:spPr>
          <a:xfrm>
            <a:off x="-159798" y="36730"/>
            <a:ext cx="12192000" cy="822325"/>
          </a:xfrm>
          <a:prstGeom prst="rect">
            <a:avLst/>
          </a:prstGeom>
        </p:spPr>
        <p:txBody>
          <a:bodyPr wrap="square" lIns="0" tIns="0" rIns="0" bIns="0" anchor="ctr" anchorCtr="0">
            <a:normAutofit/>
          </a:bodyPr>
          <a:lstStyle>
            <a:lvl1pPr>
              <a:defRPr sz="2800" b="0" i="0">
                <a:solidFill>
                  <a:schemeClr val="tx1"/>
                </a:solidFill>
                <a:latin typeface="Calibri"/>
                <a:ea typeface="+mj-ea"/>
                <a:cs typeface="Calibri"/>
              </a:defRPr>
            </a:lvl1pPr>
          </a:lstStyle>
          <a:p>
            <a:pPr algn="ctr"/>
            <a:r>
              <a:rPr lang="en-US" sz="4500">
                <a:latin typeface="Core Sans DS 47 Cn Medium" charset="0"/>
                <a:ea typeface="Ostrich Sans Heavy" charset="0"/>
                <a:cs typeface="Ostrich Sans Heavy" charset="0"/>
              </a:rPr>
              <a:t>The Purpose</a:t>
            </a:r>
            <a:endParaRPr lang="en-US" sz="4500">
              <a:latin typeface="Ostrich Sans Heavy" charset="0"/>
              <a:ea typeface="Ostrich Sans Heavy" charset="0"/>
              <a:cs typeface="Ostrich Sans Heavy"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439727" y="1246100"/>
            <a:ext cx="4127877" cy="5003780"/>
          </a:xfrm>
          <a:custGeom>
            <a:avLst/>
            <a:gdLst/>
            <a:ahLst/>
            <a:cxnLst/>
            <a:rect l="l" t="t" r="r" b="b"/>
            <a:pathLst>
              <a:path w="7818684" h="9258300">
                <a:moveTo>
                  <a:pt x="0" y="0"/>
                </a:moveTo>
                <a:lnTo>
                  <a:pt x="7818685" y="0"/>
                </a:lnTo>
                <a:lnTo>
                  <a:pt x="7818685" y="9258300"/>
                </a:lnTo>
                <a:lnTo>
                  <a:pt x="0" y="9258300"/>
                </a:lnTo>
                <a:lnTo>
                  <a:pt x="0" y="0"/>
                </a:lnTo>
                <a:close/>
              </a:path>
            </a:pathLst>
          </a:custGeom>
          <a:blipFill>
            <a:blip r:embed="rId3"/>
            <a:stretch>
              <a:fillRect l="-8027" r="-5367"/>
            </a:stretch>
          </a:blipFill>
          <a:ln w="38100" cap="sq">
            <a:solidFill>
              <a:srgbClr val="000000"/>
            </a:solidFill>
            <a:prstDash val="solid"/>
            <a:miter/>
          </a:ln>
        </p:spPr>
      </p:sp>
      <p:sp>
        <p:nvSpPr>
          <p:cNvPr id="5" name="TextBox 5"/>
          <p:cNvSpPr txBox="1"/>
          <p:nvPr/>
        </p:nvSpPr>
        <p:spPr>
          <a:xfrm>
            <a:off x="369044" y="2731205"/>
            <a:ext cx="6927421" cy="1107996"/>
          </a:xfrm>
          <a:prstGeom prst="rect">
            <a:avLst/>
          </a:prstGeom>
        </p:spPr>
        <p:txBody>
          <a:bodyPr wrap="square" lIns="0" tIns="0" rIns="0" bIns="0" rtlCol="0" anchor="t">
            <a:spAutoFit/>
          </a:bodyPr>
          <a:lstStyle/>
          <a:p>
            <a:r>
              <a:rPr lang="en-US" b="0" i="0">
                <a:solidFill>
                  <a:srgbClr val="111111"/>
                </a:solidFill>
                <a:effectLst/>
                <a:latin typeface="-apple-system"/>
              </a:rPr>
              <a:t>Please ensure to submit the given document and duly sign the section marked in green. To minimize potential errors, it is recommended to input ‘See Attachment’ in the section for account information and provide all necessary account details in the associated spreadsheet.</a:t>
            </a:r>
            <a:endParaRPr lang="en-US"/>
          </a:p>
        </p:txBody>
      </p:sp>
      <p:sp>
        <p:nvSpPr>
          <p:cNvPr id="6" name="Rectangle 5">
            <a:extLst>
              <a:ext uri="{FF2B5EF4-FFF2-40B4-BE49-F238E27FC236}">
                <a16:creationId xmlns:a16="http://schemas.microsoft.com/office/drawing/2014/main" id="{CBC57C50-BD2F-4731-9FF0-47BA55922F01}"/>
              </a:ext>
            </a:extLst>
          </p:cNvPr>
          <p:cNvSpPr/>
          <p:nvPr/>
        </p:nvSpPr>
        <p:spPr>
          <a:xfrm>
            <a:off x="0" y="0"/>
            <a:ext cx="12192000" cy="1022283"/>
          </a:xfrm>
          <a:prstGeom prst="rect">
            <a:avLst/>
          </a:prstGeom>
          <a:solidFill>
            <a:srgbClr val="FF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690BD831-D1F1-4769-B329-754582ADBFA4}"/>
              </a:ext>
            </a:extLst>
          </p:cNvPr>
          <p:cNvSpPr txBox="1">
            <a:spLocks/>
          </p:cNvSpPr>
          <p:nvPr/>
        </p:nvSpPr>
        <p:spPr>
          <a:xfrm>
            <a:off x="-142042" y="423775"/>
            <a:ext cx="12192000" cy="822325"/>
          </a:xfrm>
          <a:prstGeom prst="rect">
            <a:avLst/>
          </a:prstGeom>
        </p:spPr>
        <p:txBody>
          <a:bodyPr wrap="square" lIns="0" tIns="0" rIns="0" bIns="0" anchor="ctr" anchorCtr="0">
            <a:normAutofit/>
          </a:bodyPr>
          <a:lstStyle>
            <a:lvl1pPr>
              <a:defRPr sz="2800" b="0" i="0">
                <a:solidFill>
                  <a:schemeClr val="tx1"/>
                </a:solidFill>
                <a:latin typeface="Calibri"/>
                <a:ea typeface="+mj-ea"/>
                <a:cs typeface="Calibri"/>
              </a:defRPr>
            </a:lvl1pPr>
          </a:lstStyle>
          <a:p>
            <a:pPr algn="ctr"/>
            <a:r>
              <a:rPr lang="en-US" sz="4500">
                <a:latin typeface="Core Sans DS 47 Cn Medium" charset="0"/>
                <a:ea typeface="Ostrich Sans Heavy" charset="0"/>
                <a:cs typeface="Ostrich Sans Heavy" charset="0"/>
              </a:rPr>
              <a:t>Completing the PDF Document</a:t>
            </a:r>
          </a:p>
          <a:p>
            <a:pPr algn="ctr"/>
            <a:endParaRPr lang="en-US" sz="4500">
              <a:latin typeface="Core Sans DS 47 Cn Medium" charset="0"/>
              <a:ea typeface="Ostrich Sans Heavy" charset="0"/>
              <a:cs typeface="Ostrich Sans Heavy"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06F4EC49-C108-F4E9-C027-34B53EC0F524}"/>
              </a:ext>
            </a:extLst>
          </p:cNvPr>
          <p:cNvSpPr>
            <a:spLocks noGrp="1"/>
          </p:cNvSpPr>
          <p:nvPr>
            <p:ph sz="half" idx="2"/>
          </p:nvPr>
        </p:nvSpPr>
        <p:spPr>
          <a:xfrm>
            <a:off x="268521" y="1247341"/>
            <a:ext cx="5414673" cy="4431983"/>
          </a:xfrm>
        </p:spPr>
        <p:txBody>
          <a:bodyPr/>
          <a:lstStyle/>
          <a:p>
            <a:pPr algn="l">
              <a:buFont typeface="+mj-lt"/>
              <a:buAutoNum type="arabicPeriod"/>
            </a:pPr>
            <a:r>
              <a:rPr lang="en-US" sz="1600" b="1" i="0">
                <a:solidFill>
                  <a:srgbClr val="000000"/>
                </a:solidFill>
                <a:effectLst/>
              </a:rPr>
              <a:t>Customer’s Name</a:t>
            </a:r>
            <a:r>
              <a:rPr lang="en-US" sz="1600" b="0" i="0">
                <a:solidFill>
                  <a:srgbClr val="000000"/>
                </a:solidFill>
                <a:effectLst/>
              </a:rPr>
              <a:t>: Obtain the name of the customer.</a:t>
            </a:r>
          </a:p>
          <a:p>
            <a:pPr algn="l">
              <a:buFont typeface="+mj-lt"/>
              <a:buAutoNum type="arabicPeriod"/>
            </a:pPr>
            <a:endParaRPr lang="en-US" sz="1600" b="1" i="0">
              <a:solidFill>
                <a:srgbClr val="000000"/>
              </a:solidFill>
              <a:effectLst/>
            </a:endParaRPr>
          </a:p>
          <a:p>
            <a:pPr algn="l">
              <a:buFont typeface="+mj-lt"/>
              <a:buAutoNum type="arabicPeriod"/>
            </a:pPr>
            <a:r>
              <a:rPr lang="en-US" sz="1600" b="1" i="0">
                <a:solidFill>
                  <a:srgbClr val="000000"/>
                </a:solidFill>
                <a:effectLst/>
              </a:rPr>
              <a:t>Customer’s Account</a:t>
            </a:r>
            <a:r>
              <a:rPr lang="en-US" sz="1600" b="0" i="0">
                <a:solidFill>
                  <a:srgbClr val="000000"/>
                </a:solidFill>
                <a:effectLst/>
              </a:rPr>
              <a:t>: Get the account details of the customer.</a:t>
            </a:r>
          </a:p>
          <a:p>
            <a:pPr algn="l">
              <a:buFont typeface="+mj-lt"/>
              <a:buAutoNum type="arabicPeriod"/>
            </a:pPr>
            <a:endParaRPr lang="en-US" sz="1600" b="1" i="0">
              <a:solidFill>
                <a:srgbClr val="000000"/>
              </a:solidFill>
              <a:effectLst/>
            </a:endParaRPr>
          </a:p>
          <a:p>
            <a:pPr algn="l">
              <a:buFont typeface="+mj-lt"/>
              <a:buAutoNum type="arabicPeriod"/>
            </a:pPr>
            <a:r>
              <a:rPr lang="en-US" sz="1600" b="1" i="0">
                <a:solidFill>
                  <a:srgbClr val="000000"/>
                </a:solidFill>
                <a:effectLst/>
              </a:rPr>
              <a:t>Service Account</a:t>
            </a:r>
            <a:r>
              <a:rPr lang="en-US" sz="1600" b="0" i="0">
                <a:solidFill>
                  <a:srgbClr val="000000"/>
                </a:solidFill>
                <a:effectLst/>
              </a:rPr>
              <a:t>: Access the service account related to the customer.</a:t>
            </a:r>
          </a:p>
          <a:p>
            <a:pPr algn="l">
              <a:buFont typeface="+mj-lt"/>
              <a:buAutoNum type="arabicPeriod"/>
            </a:pPr>
            <a:endParaRPr lang="en-US" sz="1600" b="1" i="0">
              <a:solidFill>
                <a:srgbClr val="000000"/>
              </a:solidFill>
              <a:effectLst/>
            </a:endParaRPr>
          </a:p>
          <a:p>
            <a:pPr algn="l">
              <a:buFont typeface="+mj-lt"/>
              <a:buAutoNum type="arabicPeriod"/>
            </a:pPr>
            <a:r>
              <a:rPr lang="en-US" sz="1600" b="1" i="0">
                <a:solidFill>
                  <a:srgbClr val="000000"/>
                </a:solidFill>
                <a:effectLst/>
              </a:rPr>
              <a:t>POD-ID</a:t>
            </a:r>
            <a:r>
              <a:rPr lang="en-US" sz="1600" b="0" i="0">
                <a:solidFill>
                  <a:srgbClr val="000000"/>
                </a:solidFill>
                <a:effectLst/>
              </a:rPr>
              <a:t>: Retrieve the POD-ID associated with the account.</a:t>
            </a:r>
          </a:p>
          <a:p>
            <a:pPr algn="l">
              <a:buFont typeface="+mj-lt"/>
              <a:buAutoNum type="arabicPeriod"/>
            </a:pPr>
            <a:endParaRPr lang="en-US" sz="1600" b="1" i="0">
              <a:solidFill>
                <a:srgbClr val="000000"/>
              </a:solidFill>
              <a:effectLst/>
            </a:endParaRPr>
          </a:p>
          <a:p>
            <a:pPr algn="l">
              <a:buFont typeface="+mj-lt"/>
              <a:buAutoNum type="arabicPeriod"/>
            </a:pPr>
            <a:r>
              <a:rPr lang="en-US" sz="1600" b="1" i="0">
                <a:solidFill>
                  <a:srgbClr val="000000"/>
                </a:solidFill>
                <a:effectLst/>
              </a:rPr>
              <a:t>Verify DA Status</a:t>
            </a:r>
            <a:r>
              <a:rPr lang="en-US" sz="1600" b="0" i="0">
                <a:solidFill>
                  <a:srgbClr val="000000"/>
                </a:solidFill>
                <a:effectLst/>
              </a:rPr>
              <a:t>: Refer to page 4 of the bill and confirm that the account is not on Direct Access (DA) before sending the Six-Month Notice to SCE.</a:t>
            </a:r>
          </a:p>
          <a:p>
            <a:pPr algn="l">
              <a:buFont typeface="+mj-lt"/>
              <a:buAutoNum type="arabicPeriod"/>
            </a:pPr>
            <a:endParaRPr lang="en-US" sz="1600" b="1" i="0">
              <a:solidFill>
                <a:srgbClr val="000000"/>
              </a:solidFill>
              <a:effectLst/>
            </a:endParaRPr>
          </a:p>
          <a:p>
            <a:pPr algn="l">
              <a:buFont typeface="+mj-lt"/>
              <a:buAutoNum type="arabicPeriod"/>
            </a:pPr>
            <a:r>
              <a:rPr lang="en-US" sz="1600" b="1" i="0">
                <a:solidFill>
                  <a:srgbClr val="000000"/>
                </a:solidFill>
                <a:effectLst/>
              </a:rPr>
              <a:t>Update Spreadsheet</a:t>
            </a:r>
            <a:r>
              <a:rPr lang="en-US" sz="1600" b="0" i="0">
                <a:solidFill>
                  <a:srgbClr val="000000"/>
                </a:solidFill>
                <a:effectLst/>
              </a:rPr>
              <a:t>: Enter the relevant details from the bill into the spreadsheet. This includes all the information gathered from the previous steps.</a:t>
            </a:r>
          </a:p>
        </p:txBody>
      </p:sp>
      <p:pic>
        <p:nvPicPr>
          <p:cNvPr id="9" name="Picture 8">
            <a:extLst>
              <a:ext uri="{FF2B5EF4-FFF2-40B4-BE49-F238E27FC236}">
                <a16:creationId xmlns:a16="http://schemas.microsoft.com/office/drawing/2014/main" id="{43DE9FD0-EB77-4CC8-BDA8-A65F6FFD7CE7}"/>
              </a:ext>
            </a:extLst>
          </p:cNvPr>
          <p:cNvPicPr>
            <a:picLocks noChangeAspect="1"/>
          </p:cNvPicPr>
          <p:nvPr/>
        </p:nvPicPr>
        <p:blipFill>
          <a:blip r:embed="rId2"/>
          <a:stretch>
            <a:fillRect/>
          </a:stretch>
        </p:blipFill>
        <p:spPr>
          <a:xfrm>
            <a:off x="6341619" y="1092856"/>
            <a:ext cx="5303520" cy="4494733"/>
          </a:xfrm>
          <a:prstGeom prst="rect">
            <a:avLst/>
          </a:prstGeom>
          <a:noFill/>
          <a:ln w="19050">
            <a:solidFill>
              <a:schemeClr val="tx1"/>
            </a:solidFill>
          </a:ln>
        </p:spPr>
      </p:pic>
      <p:sp>
        <p:nvSpPr>
          <p:cNvPr id="15" name="Rectangle 14">
            <a:extLst>
              <a:ext uri="{FF2B5EF4-FFF2-40B4-BE49-F238E27FC236}">
                <a16:creationId xmlns:a16="http://schemas.microsoft.com/office/drawing/2014/main" id="{79CF035D-1CC5-4EAE-8A27-8E80142A2115}"/>
              </a:ext>
            </a:extLst>
          </p:cNvPr>
          <p:cNvSpPr/>
          <p:nvPr/>
        </p:nvSpPr>
        <p:spPr>
          <a:xfrm>
            <a:off x="0" y="24311"/>
            <a:ext cx="12192000" cy="1022283"/>
          </a:xfrm>
          <a:prstGeom prst="rect">
            <a:avLst/>
          </a:prstGeom>
          <a:solidFill>
            <a:srgbClr val="FF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C25A375C-A336-4A36-A73C-E9E931AAB179}"/>
              </a:ext>
            </a:extLst>
          </p:cNvPr>
          <p:cNvSpPr txBox="1">
            <a:spLocks/>
          </p:cNvSpPr>
          <p:nvPr/>
        </p:nvSpPr>
        <p:spPr>
          <a:xfrm>
            <a:off x="-142042" y="448086"/>
            <a:ext cx="12192000" cy="822325"/>
          </a:xfrm>
          <a:prstGeom prst="rect">
            <a:avLst/>
          </a:prstGeom>
        </p:spPr>
        <p:txBody>
          <a:bodyPr wrap="square" lIns="0" tIns="0" rIns="0" bIns="0" anchor="ctr" anchorCtr="0">
            <a:normAutofit/>
          </a:bodyPr>
          <a:lstStyle>
            <a:lvl1pPr>
              <a:defRPr sz="2800" b="0" i="0">
                <a:solidFill>
                  <a:schemeClr val="tx1"/>
                </a:solidFill>
                <a:latin typeface="Calibri"/>
                <a:ea typeface="+mj-ea"/>
                <a:cs typeface="Calibri"/>
              </a:defRPr>
            </a:lvl1pPr>
          </a:lstStyle>
          <a:p>
            <a:pPr algn="ctr"/>
            <a:r>
              <a:rPr lang="en-US" sz="4500">
                <a:latin typeface="Core Sans DS 47 Cn Medium" charset="0"/>
                <a:ea typeface="Ostrich Sans Heavy" charset="0"/>
                <a:cs typeface="Ostrich Sans Heavy" charset="0"/>
              </a:rPr>
              <a:t>Completing The Excel Spreadsheet</a:t>
            </a:r>
          </a:p>
          <a:p>
            <a:pPr algn="ctr"/>
            <a:endParaRPr lang="en-US" sz="4500">
              <a:latin typeface="Core Sans DS 47 Cn Medium" charset="0"/>
              <a:ea typeface="Ostrich Sans Heavy" charset="0"/>
              <a:cs typeface="Ostrich Sans Heavy"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329830" y="1810903"/>
            <a:ext cx="3897474" cy="821828"/>
          </a:xfrm>
          <a:prstGeom prst="rect">
            <a:avLst/>
          </a:prstGeom>
        </p:spPr>
        <p:txBody>
          <a:bodyPr wrap="square" lIns="0" tIns="0" rIns="0" bIns="0" rtlCol="0" anchor="t">
            <a:spAutoFit/>
          </a:bodyPr>
          <a:lstStyle/>
          <a:p>
            <a:pPr algn="l">
              <a:lnSpc>
                <a:spcPts val="3344"/>
              </a:lnSpc>
            </a:pPr>
            <a:r>
              <a:rPr lang="en-US" sz="2400">
                <a:solidFill>
                  <a:schemeClr val="tx1"/>
                </a:solidFill>
                <a:latin typeface="Canva Sans Bold"/>
              </a:rPr>
              <a:t>Make sure both sections are initialed before proceeding</a:t>
            </a:r>
          </a:p>
        </p:txBody>
      </p:sp>
      <p:sp>
        <p:nvSpPr>
          <p:cNvPr id="6" name="Rectangle 5">
            <a:extLst>
              <a:ext uri="{FF2B5EF4-FFF2-40B4-BE49-F238E27FC236}">
                <a16:creationId xmlns:a16="http://schemas.microsoft.com/office/drawing/2014/main" id="{6DA65A81-B865-4708-B897-EA043CCC24AB}"/>
              </a:ext>
            </a:extLst>
          </p:cNvPr>
          <p:cNvSpPr/>
          <p:nvPr/>
        </p:nvSpPr>
        <p:spPr>
          <a:xfrm>
            <a:off x="0" y="14246"/>
            <a:ext cx="12192000" cy="1022283"/>
          </a:xfrm>
          <a:prstGeom prst="rect">
            <a:avLst/>
          </a:prstGeom>
          <a:solidFill>
            <a:srgbClr val="FF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D7098223-5BF5-4C23-93F8-0F05EB6D1E26}"/>
              </a:ext>
            </a:extLst>
          </p:cNvPr>
          <p:cNvSpPr txBox="1">
            <a:spLocks/>
          </p:cNvSpPr>
          <p:nvPr/>
        </p:nvSpPr>
        <p:spPr>
          <a:xfrm>
            <a:off x="-142042" y="438021"/>
            <a:ext cx="12192000" cy="822325"/>
          </a:xfrm>
          <a:prstGeom prst="rect">
            <a:avLst/>
          </a:prstGeom>
        </p:spPr>
        <p:txBody>
          <a:bodyPr wrap="square" lIns="0" tIns="0" rIns="0" bIns="0" anchor="ctr" anchorCtr="0">
            <a:normAutofit/>
          </a:bodyPr>
          <a:lstStyle>
            <a:lvl1pPr>
              <a:defRPr sz="2800" b="0" i="0">
                <a:solidFill>
                  <a:schemeClr val="tx1"/>
                </a:solidFill>
                <a:latin typeface="Calibri"/>
                <a:ea typeface="+mj-ea"/>
                <a:cs typeface="Calibri"/>
              </a:defRPr>
            </a:lvl1pPr>
          </a:lstStyle>
          <a:p>
            <a:pPr algn="ctr"/>
            <a:r>
              <a:rPr lang="en-US" sz="4500">
                <a:latin typeface="Core Sans DS 47 Cn Medium" charset="0"/>
                <a:ea typeface="Ostrich Sans Heavy" charset="0"/>
                <a:cs typeface="Ostrich Sans Heavy" charset="0"/>
              </a:rPr>
              <a:t>Completing The CISR Form</a:t>
            </a:r>
          </a:p>
          <a:p>
            <a:pPr algn="ctr"/>
            <a:endParaRPr lang="en-US" sz="4500">
              <a:latin typeface="Core Sans DS 47 Cn Medium" charset="0"/>
              <a:ea typeface="Ostrich Sans Heavy" charset="0"/>
              <a:cs typeface="Ostrich Sans Heavy" charset="0"/>
            </a:endParaRPr>
          </a:p>
        </p:txBody>
      </p:sp>
      <p:sp>
        <p:nvSpPr>
          <p:cNvPr id="8" name="TextBox 5">
            <a:extLst>
              <a:ext uri="{FF2B5EF4-FFF2-40B4-BE49-F238E27FC236}">
                <a16:creationId xmlns:a16="http://schemas.microsoft.com/office/drawing/2014/main" id="{59881481-5E81-47E7-B64F-EAA39332AE09}"/>
              </a:ext>
            </a:extLst>
          </p:cNvPr>
          <p:cNvSpPr txBox="1"/>
          <p:nvPr/>
        </p:nvSpPr>
        <p:spPr>
          <a:xfrm>
            <a:off x="329829" y="4292697"/>
            <a:ext cx="3730443" cy="1216359"/>
          </a:xfrm>
          <a:prstGeom prst="rect">
            <a:avLst/>
          </a:prstGeom>
        </p:spPr>
        <p:txBody>
          <a:bodyPr wrap="square" lIns="0" tIns="0" rIns="0" bIns="0" rtlCol="0" anchor="t">
            <a:spAutoFit/>
          </a:bodyPr>
          <a:lstStyle/>
          <a:p>
            <a:pPr algn="l">
              <a:lnSpc>
                <a:spcPts val="3344"/>
              </a:lnSpc>
            </a:pPr>
            <a:r>
              <a:rPr lang="en-US">
                <a:solidFill>
                  <a:schemeClr val="tx1"/>
                </a:solidFill>
                <a:latin typeface="Canva Sans Bold"/>
              </a:rPr>
              <a:t>Work together with the customer to determine the duration of authorization.</a:t>
            </a:r>
          </a:p>
        </p:txBody>
      </p:sp>
      <p:pic>
        <p:nvPicPr>
          <p:cNvPr id="4" name="Picture 3" descr="A white and blue text on a white background&#10;&#10;Description automatically generated">
            <a:extLst>
              <a:ext uri="{FF2B5EF4-FFF2-40B4-BE49-F238E27FC236}">
                <a16:creationId xmlns:a16="http://schemas.microsoft.com/office/drawing/2014/main" id="{6720429F-2A27-B2CF-B8F7-1D99EB493BC1}"/>
              </a:ext>
            </a:extLst>
          </p:cNvPr>
          <p:cNvPicPr>
            <a:picLocks noChangeAspect="1"/>
          </p:cNvPicPr>
          <p:nvPr/>
        </p:nvPicPr>
        <p:blipFill>
          <a:blip r:embed="rId3"/>
          <a:stretch>
            <a:fillRect/>
          </a:stretch>
        </p:blipFill>
        <p:spPr>
          <a:xfrm>
            <a:off x="4742679" y="1093564"/>
            <a:ext cx="6570075" cy="2529210"/>
          </a:xfrm>
          <a:prstGeom prst="rect">
            <a:avLst/>
          </a:prstGeom>
          <a:ln w="12700">
            <a:solidFill>
              <a:schemeClr val="tx1"/>
            </a:solidFill>
          </a:ln>
        </p:spPr>
      </p:pic>
      <p:pic>
        <p:nvPicPr>
          <p:cNvPr id="10" name="Picture 9">
            <a:extLst>
              <a:ext uri="{FF2B5EF4-FFF2-40B4-BE49-F238E27FC236}">
                <a16:creationId xmlns:a16="http://schemas.microsoft.com/office/drawing/2014/main" id="{23BF54D4-2F5F-89A7-5C34-0ADDE71B437F}"/>
              </a:ext>
            </a:extLst>
          </p:cNvPr>
          <p:cNvPicPr>
            <a:picLocks noChangeAspect="1"/>
          </p:cNvPicPr>
          <p:nvPr/>
        </p:nvPicPr>
        <p:blipFill>
          <a:blip r:embed="rId4"/>
          <a:stretch>
            <a:fillRect/>
          </a:stretch>
        </p:blipFill>
        <p:spPr>
          <a:xfrm>
            <a:off x="4742679" y="3622774"/>
            <a:ext cx="6778101" cy="2774827"/>
          </a:xfrm>
          <a:prstGeom prst="rect">
            <a:avLst/>
          </a:prstGeom>
          <a:ln w="12700">
            <a:solidFill>
              <a:schemeClr val="tx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11253" y="2059707"/>
            <a:ext cx="10080945" cy="3678538"/>
          </a:xfrm>
          <a:custGeom>
            <a:avLst/>
            <a:gdLst/>
            <a:ahLst/>
            <a:cxnLst/>
            <a:rect l="l" t="t" r="r" b="b"/>
            <a:pathLst>
              <a:path w="15121418" h="5517807">
                <a:moveTo>
                  <a:pt x="0" y="0"/>
                </a:moveTo>
                <a:lnTo>
                  <a:pt x="15121418" y="0"/>
                </a:lnTo>
                <a:lnTo>
                  <a:pt x="15121418" y="5517806"/>
                </a:lnTo>
                <a:lnTo>
                  <a:pt x="0" y="5517806"/>
                </a:lnTo>
                <a:lnTo>
                  <a:pt x="0" y="0"/>
                </a:lnTo>
                <a:close/>
              </a:path>
            </a:pathLst>
          </a:custGeom>
          <a:blipFill>
            <a:blip r:embed="rId2"/>
            <a:stretch>
              <a:fillRect/>
            </a:stretch>
          </a:blipFill>
        </p:spPr>
      </p:sp>
      <p:sp>
        <p:nvSpPr>
          <p:cNvPr id="14" name="TextBox 14"/>
          <p:cNvSpPr txBox="1"/>
          <p:nvPr/>
        </p:nvSpPr>
        <p:spPr>
          <a:xfrm>
            <a:off x="1191342" y="1052889"/>
            <a:ext cx="10316839" cy="503086"/>
          </a:xfrm>
          <a:prstGeom prst="rect">
            <a:avLst/>
          </a:prstGeom>
        </p:spPr>
        <p:txBody>
          <a:bodyPr lIns="0" tIns="0" rIns="0" bIns="0" rtlCol="0" anchor="t">
            <a:spAutoFit/>
          </a:bodyPr>
          <a:lstStyle/>
          <a:p>
            <a:pPr>
              <a:lnSpc>
                <a:spcPts val="4294"/>
              </a:lnSpc>
            </a:pPr>
            <a:r>
              <a:rPr lang="en-US" sz="3067">
                <a:solidFill>
                  <a:srgbClr val="006A53"/>
                </a:solidFill>
                <a:latin typeface="Canva Sans Bold"/>
              </a:rPr>
              <a:t>Ensure that the form is signed and dated to avoid rework</a:t>
            </a:r>
          </a:p>
        </p:txBody>
      </p:sp>
      <p:sp>
        <p:nvSpPr>
          <p:cNvPr id="15" name="TextBox 15"/>
          <p:cNvSpPr txBox="1"/>
          <p:nvPr/>
        </p:nvSpPr>
        <p:spPr>
          <a:xfrm>
            <a:off x="2203004" y="4195921"/>
            <a:ext cx="2373789" cy="433708"/>
          </a:xfrm>
          <a:prstGeom prst="rect">
            <a:avLst/>
          </a:prstGeom>
        </p:spPr>
        <p:txBody>
          <a:bodyPr lIns="0" tIns="0" rIns="0" bIns="0" rtlCol="0" anchor="t">
            <a:spAutoFit/>
          </a:bodyPr>
          <a:lstStyle/>
          <a:p>
            <a:pPr algn="ctr">
              <a:lnSpc>
                <a:spcPts val="3734"/>
              </a:lnSpc>
            </a:pPr>
            <a:r>
              <a:rPr lang="en-US" sz="2667">
                <a:solidFill>
                  <a:srgbClr val="000000"/>
                </a:solidFill>
                <a:latin typeface="Canva Sans Bold"/>
              </a:rPr>
              <a:t>ABC Company</a:t>
            </a:r>
          </a:p>
        </p:txBody>
      </p:sp>
      <p:sp>
        <p:nvSpPr>
          <p:cNvPr id="17" name="Rectangle 16">
            <a:extLst>
              <a:ext uri="{FF2B5EF4-FFF2-40B4-BE49-F238E27FC236}">
                <a16:creationId xmlns:a16="http://schemas.microsoft.com/office/drawing/2014/main" id="{26A4C974-041B-488D-8CA5-90F4DEF2E62B}"/>
              </a:ext>
            </a:extLst>
          </p:cNvPr>
          <p:cNvSpPr/>
          <p:nvPr/>
        </p:nvSpPr>
        <p:spPr>
          <a:xfrm>
            <a:off x="0" y="15788"/>
            <a:ext cx="12192000" cy="1022283"/>
          </a:xfrm>
          <a:prstGeom prst="rect">
            <a:avLst/>
          </a:prstGeom>
          <a:solidFill>
            <a:srgbClr val="FF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B893807C-39D9-4B3F-BE59-DF920A4BF6FB}"/>
              </a:ext>
            </a:extLst>
          </p:cNvPr>
          <p:cNvSpPr txBox="1">
            <a:spLocks/>
          </p:cNvSpPr>
          <p:nvPr/>
        </p:nvSpPr>
        <p:spPr>
          <a:xfrm>
            <a:off x="-253760" y="350846"/>
            <a:ext cx="12192000" cy="822325"/>
          </a:xfrm>
          <a:prstGeom prst="rect">
            <a:avLst/>
          </a:prstGeom>
        </p:spPr>
        <p:txBody>
          <a:bodyPr wrap="square" lIns="0" tIns="0" rIns="0" bIns="0" anchor="ctr" anchorCtr="0">
            <a:normAutofit/>
          </a:bodyPr>
          <a:lstStyle>
            <a:lvl1pPr>
              <a:defRPr sz="2800" b="0" i="0">
                <a:solidFill>
                  <a:schemeClr val="tx1"/>
                </a:solidFill>
                <a:latin typeface="Calibri"/>
                <a:ea typeface="+mj-ea"/>
                <a:cs typeface="Calibri"/>
              </a:defRPr>
            </a:lvl1pPr>
          </a:lstStyle>
          <a:p>
            <a:pPr algn="ctr"/>
            <a:r>
              <a:rPr lang="en-US" sz="4500">
                <a:latin typeface="Core Sans DS 47 Cn Medium" charset="0"/>
                <a:ea typeface="Ostrich Sans Heavy" charset="0"/>
                <a:cs typeface="Ostrich Sans Heavy" charset="0"/>
              </a:rPr>
              <a:t>Completing The CISR Form Continued</a:t>
            </a:r>
          </a:p>
          <a:p>
            <a:pPr algn="ctr"/>
            <a:endParaRPr lang="en-US" sz="4500">
              <a:latin typeface="Core Sans DS 47 Cn Medium" charset="0"/>
              <a:ea typeface="Ostrich Sans Heavy" charset="0"/>
              <a:cs typeface="Ostrich Sans Heavy"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467" y="0"/>
            <a:ext cx="5592521" cy="6858000"/>
            <a:chOff x="0" y="0"/>
            <a:chExt cx="2411641" cy="2709333"/>
          </a:xfrm>
        </p:grpSpPr>
        <p:sp>
          <p:nvSpPr>
            <p:cNvPr id="3" name="Freeform 3"/>
            <p:cNvSpPr/>
            <p:nvPr/>
          </p:nvSpPr>
          <p:spPr>
            <a:xfrm>
              <a:off x="0" y="0"/>
              <a:ext cx="2411641" cy="2709333"/>
            </a:xfrm>
            <a:custGeom>
              <a:avLst/>
              <a:gdLst/>
              <a:ahLst/>
              <a:cxnLst/>
              <a:rect l="l" t="t" r="r" b="b"/>
              <a:pathLst>
                <a:path w="2411641" h="2709333">
                  <a:moveTo>
                    <a:pt x="0" y="0"/>
                  </a:moveTo>
                  <a:lnTo>
                    <a:pt x="2411641" y="0"/>
                  </a:lnTo>
                  <a:lnTo>
                    <a:pt x="2411641" y="2709333"/>
                  </a:lnTo>
                  <a:lnTo>
                    <a:pt x="0" y="2709333"/>
                  </a:lnTo>
                  <a:close/>
                </a:path>
              </a:pathLst>
            </a:custGeom>
            <a:solidFill>
              <a:srgbClr val="006A53"/>
            </a:solidFill>
          </p:spPr>
        </p:sp>
        <p:sp>
          <p:nvSpPr>
            <p:cNvPr id="4" name="TextBox 4"/>
            <p:cNvSpPr txBox="1"/>
            <p:nvPr/>
          </p:nvSpPr>
          <p:spPr>
            <a:xfrm>
              <a:off x="0" y="-57150"/>
              <a:ext cx="2411641" cy="2766483"/>
            </a:xfrm>
            <a:prstGeom prst="rect">
              <a:avLst/>
            </a:prstGeom>
          </p:spPr>
          <p:txBody>
            <a:bodyPr lIns="33867" tIns="33867" rIns="33867" bIns="33867" rtlCol="0" anchor="ctr"/>
            <a:lstStyle/>
            <a:p>
              <a:pPr algn="ctr" defTabSz="609630" rtl="0">
                <a:lnSpc>
                  <a:spcPts val="2100"/>
                </a:lnSpc>
              </a:pPr>
              <a:endParaRPr sz="1200" kern="1200">
                <a:solidFill>
                  <a:prstClr val="black"/>
                </a:solidFill>
                <a:latin typeface="Calibri"/>
                <a:ea typeface="+mn-ea"/>
                <a:cs typeface="+mn-cs"/>
              </a:endParaRPr>
            </a:p>
          </p:txBody>
        </p:sp>
      </p:grpSp>
      <p:sp>
        <p:nvSpPr>
          <p:cNvPr id="5" name="TextBox 5"/>
          <p:cNvSpPr txBox="1"/>
          <p:nvPr/>
        </p:nvSpPr>
        <p:spPr>
          <a:xfrm>
            <a:off x="5863167" y="2923229"/>
            <a:ext cx="5803433" cy="923330"/>
          </a:xfrm>
          <a:prstGeom prst="rect">
            <a:avLst/>
          </a:prstGeom>
        </p:spPr>
        <p:txBody>
          <a:bodyPr wrap="square" lIns="0" tIns="0" rIns="0" bIns="0" rtlCol="0" anchor="t">
            <a:spAutoFit/>
          </a:bodyPr>
          <a:lstStyle/>
          <a:p>
            <a:pPr algn="l" defTabSz="609630" rtl="0">
              <a:lnSpc>
                <a:spcPts val="2411"/>
              </a:lnSpc>
              <a:spcBef>
                <a:spcPct val="0"/>
              </a:spcBef>
            </a:pPr>
            <a:r>
              <a:rPr lang="en-US" sz="2000" kern="1200">
                <a:solidFill>
                  <a:schemeClr val="tx1"/>
                </a:solidFill>
                <a:latin typeface="Canva Sans Bold"/>
                <a:ea typeface="+mn-ea"/>
                <a:cs typeface="+mn-cs"/>
              </a:rPr>
              <a:t>Send an email to danotices@sce.com with a CISR request for billing history and interval data, by 5/11/24</a:t>
            </a:r>
          </a:p>
        </p:txBody>
      </p:sp>
      <p:sp>
        <p:nvSpPr>
          <p:cNvPr id="6" name="Freeform 6"/>
          <p:cNvSpPr/>
          <p:nvPr/>
        </p:nvSpPr>
        <p:spPr>
          <a:xfrm>
            <a:off x="623061" y="1947247"/>
            <a:ext cx="4229923" cy="2495655"/>
          </a:xfrm>
          <a:custGeom>
            <a:avLst/>
            <a:gdLst/>
            <a:ahLst/>
            <a:cxnLst/>
            <a:rect l="l" t="t" r="r" b="b"/>
            <a:pathLst>
              <a:path w="6344884" h="3743482">
                <a:moveTo>
                  <a:pt x="0" y="0"/>
                </a:moveTo>
                <a:lnTo>
                  <a:pt x="6344884" y="0"/>
                </a:lnTo>
                <a:lnTo>
                  <a:pt x="6344884" y="3743482"/>
                </a:lnTo>
                <a:lnTo>
                  <a:pt x="0" y="37434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3BAE305376CFC4597DAB1607ADE62E6" ma:contentTypeVersion="17" ma:contentTypeDescription="Create a new document." ma:contentTypeScope="" ma:versionID="3f65fcabe9f4d1d369e78821e99ded71">
  <xsd:schema xmlns:xsd="http://www.w3.org/2001/XMLSchema" xmlns:xs="http://www.w3.org/2001/XMLSchema" xmlns:p="http://schemas.microsoft.com/office/2006/metadata/properties" xmlns:ns2="5db7eb01-6c01-4190-a63c-ff326075b194" xmlns:ns3="3a483528-d669-4350-a9ef-cffa573badd9" xmlns:ns4="e45da448-bf9c-43e8-8676-7e88d583ded9" targetNamespace="http://schemas.microsoft.com/office/2006/metadata/properties" ma:root="true" ma:fieldsID="5d151bbd617674ff356dbe0fde6e865e" ns2:_="" ns3:_="" ns4:_="">
    <xsd:import namespace="5db7eb01-6c01-4190-a63c-ff326075b194"/>
    <xsd:import namespace="3a483528-d669-4350-a9ef-cffa573badd9"/>
    <xsd:import namespace="e45da448-bf9c-43e8-8676-7e88d583ded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lcf76f155ced4ddcb4097134ff3c332f" minOccurs="0"/>
                <xsd:element ref="ns4:TaxCatchAll"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b7eb01-6c01-4190-a63c-ff326075b1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da7e81d-6ea8-45c5-b51f-f6fb8dd5843f"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a483528-d669-4350-a9ef-cffa573badd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5da448-bf9c-43e8-8676-7e88d583ded9"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def7315c-4c9f-4640-8bec-893b5193ecf8}" ma:internalName="TaxCatchAll" ma:showField="CatchAllData" ma:web="3a483528-d669-4350-a9ef-cffa573bad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db7eb01-6c01-4190-a63c-ff326075b194">
      <Terms xmlns="http://schemas.microsoft.com/office/infopath/2007/PartnerControls"/>
    </lcf76f155ced4ddcb4097134ff3c332f>
    <TaxCatchAll xmlns="e45da448-bf9c-43e8-8676-7e88d583ded9" xsi:nil="true"/>
  </documentManagement>
</p:properties>
</file>

<file path=customXml/itemProps1.xml><?xml version="1.0" encoding="utf-8"?>
<ds:datastoreItem xmlns:ds="http://schemas.openxmlformats.org/officeDocument/2006/customXml" ds:itemID="{BC42ED12-E980-4163-87E1-D1240A7E38BF}">
  <ds:schemaRefs>
    <ds:schemaRef ds:uri="http://schemas.microsoft.com/sharepoint/v3/contenttype/forms"/>
  </ds:schemaRefs>
</ds:datastoreItem>
</file>

<file path=customXml/itemProps2.xml><?xml version="1.0" encoding="utf-8"?>
<ds:datastoreItem xmlns:ds="http://schemas.openxmlformats.org/officeDocument/2006/customXml" ds:itemID="{4D102DF9-D49A-435A-ABB0-0489EC0C2264}">
  <ds:schemaRefs>
    <ds:schemaRef ds:uri="3a483528-d669-4350-a9ef-cffa573badd9"/>
    <ds:schemaRef ds:uri="5db7eb01-6c01-4190-a63c-ff326075b194"/>
    <ds:schemaRef ds:uri="e45da448-bf9c-43e8-8676-7e88d583ded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E7DAD5B-6594-455D-A091-1A78F387B9D1}">
  <ds:schemaRefs>
    <ds:schemaRef ds:uri="3a483528-d669-4350-a9ef-cffa573badd9"/>
    <ds:schemaRef ds:uri="5db7eb01-6c01-4190-a63c-ff326075b194"/>
    <ds:schemaRef ds:uri="e45da448-bf9c-43e8-8676-7e88d583ded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702</Words>
  <Application>Microsoft Office PowerPoint</Application>
  <PresentationFormat>Widescreen</PresentationFormat>
  <Paragraphs>52</Paragraphs>
  <Slides>19</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-apple-system</vt:lpstr>
      <vt:lpstr>Arial</vt:lpstr>
      <vt:lpstr>Calibri</vt:lpstr>
      <vt:lpstr>Canva Sans Bold</vt:lpstr>
      <vt:lpstr>Core Sans DS 47 Cn Medium</vt:lpstr>
      <vt:lpstr>Noto Sans</vt:lpstr>
      <vt:lpstr>Ostrich Sans Heavy</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SOUTHERN CALIFORNIA EDISON POSSIBLE</dc:title>
  <dc:creator>Possible-A.Schauer</dc:creator>
  <cp:lastModifiedBy>Yamunadevi Subramanian</cp:lastModifiedBy>
  <cp:revision>3</cp:revision>
  <dcterms:created xsi:type="dcterms:W3CDTF">2024-01-17T02:53:23Z</dcterms:created>
  <dcterms:modified xsi:type="dcterms:W3CDTF">2024-03-08T06:54:41Z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0x010100E3BAE305376CFC4597DAB1607ADE62E6</vt:lpwstr>
  </property>
  <property fmtid="{D5CDD505-2E9C-101B-9397-08002B2CF9AE}" pid="3" name="Created">
    <vt:filetime>2024-01-16T00:00:00Z</vt:filetime>
  </property>
  <property fmtid="{D5CDD505-2E9C-101B-9397-08002B2CF9AE}" pid="4" name="Creator">
    <vt:lpwstr>Acrobat PDFMaker 22 for PowerPoint</vt:lpwstr>
  </property>
  <property fmtid="{D5CDD505-2E9C-101B-9397-08002B2CF9AE}" pid="5" name="LastSaved">
    <vt:filetime>2024-01-17T00:00:00Z</vt:filetime>
  </property>
  <property fmtid="{D5CDD505-2E9C-101B-9397-08002B2CF9AE}" pid="6" name="MSIP_Label_a0819fa7-4367-4500-ba88-dd630d977609_Application">
    <vt:lpwstr>Microsoft Azure Information Protection</vt:lpwstr>
  </property>
  <property fmtid="{D5CDD505-2E9C-101B-9397-08002B2CF9AE}" pid="7" name="MSIP_Label_a0819fa7-4367-4500-ba88-dd630d977609_Enabled">
    <vt:lpwstr>True</vt:lpwstr>
  </property>
  <property fmtid="{D5CDD505-2E9C-101B-9397-08002B2CF9AE}" pid="8" name="MSIP_Label_a0819fa7-4367-4500-ba88-dd630d977609_Extended_MSFT_Method">
    <vt:lpwstr>Automatic</vt:lpwstr>
  </property>
  <property fmtid="{D5CDD505-2E9C-101B-9397-08002B2CF9AE}" pid="9" name="MSIP_Label_a0819fa7-4367-4500-ba88-dd630d977609_Name">
    <vt:lpwstr>Companywide usage</vt:lpwstr>
  </property>
  <property fmtid="{D5CDD505-2E9C-101B-9397-08002B2CF9AE}" pid="10" name="MSIP_Label_a0819fa7-4367-4500-ba88-dd630d977609_Owner">
    <vt:lpwstr>kiran_k10@ad.Infosys.com</vt:lpwstr>
  </property>
  <property fmtid="{D5CDD505-2E9C-101B-9397-08002B2CF9AE}" pid="11" name="MSIP_Label_a0819fa7-4367-4500-ba88-dd630d977609_Parent">
    <vt:lpwstr>be4b3411-284d-4d31-bd4f-bc13ef7f1fd6</vt:lpwstr>
  </property>
  <property fmtid="{D5CDD505-2E9C-101B-9397-08002B2CF9AE}" pid="12" name="MSIP_Label_a0819fa7-4367-4500-ba88-dd630d977609_SetDate">
    <vt:lpwstr>2019-05-08T05:18:31.0476312Z</vt:lpwstr>
  </property>
  <property fmtid="{D5CDD505-2E9C-101B-9397-08002B2CF9AE}" pid="13" name="MSIP_Label_a0819fa7-4367-4500-ba88-dd630d977609_SiteId">
    <vt:lpwstr>63ce7d59-2f3e-42cd-a8cc-be764cff5eb6</vt:lpwstr>
  </property>
  <property fmtid="{D5CDD505-2E9C-101B-9397-08002B2CF9AE}" pid="14" name="MSIP_Label_be4b3411-284d-4d31-bd4f-bc13ef7f1fd6_Application">
    <vt:lpwstr>Microsoft Azure Information Protection</vt:lpwstr>
  </property>
  <property fmtid="{D5CDD505-2E9C-101B-9397-08002B2CF9AE}" pid="15" name="MSIP_Label_be4b3411-284d-4d31-bd4f-bc13ef7f1fd6_Enabled">
    <vt:lpwstr>True</vt:lpwstr>
  </property>
  <property fmtid="{D5CDD505-2E9C-101B-9397-08002B2CF9AE}" pid="16" name="MSIP_Label_be4b3411-284d-4d31-bd4f-bc13ef7f1fd6_Extended_MSFT_Method">
    <vt:lpwstr>Automatic</vt:lpwstr>
  </property>
  <property fmtid="{D5CDD505-2E9C-101B-9397-08002B2CF9AE}" pid="17" name="MSIP_Label_be4b3411-284d-4d31-bd4f-bc13ef7f1fd6_Name">
    <vt:lpwstr>Internal</vt:lpwstr>
  </property>
  <property fmtid="{D5CDD505-2E9C-101B-9397-08002B2CF9AE}" pid="18" name="MSIP_Label_be4b3411-284d-4d31-bd4f-bc13ef7f1fd6_Owner">
    <vt:lpwstr>kiran_k10@ad.Infosys.com</vt:lpwstr>
  </property>
  <property fmtid="{D5CDD505-2E9C-101B-9397-08002B2CF9AE}" pid="19" name="MSIP_Label_be4b3411-284d-4d31-bd4f-bc13ef7f1fd6_SetDate">
    <vt:lpwstr>2019-05-08T05:18:31.0476312Z</vt:lpwstr>
  </property>
  <property fmtid="{D5CDD505-2E9C-101B-9397-08002B2CF9AE}" pid="20" name="MSIP_Label_be4b3411-284d-4d31-bd4f-bc13ef7f1fd6_SiteId">
    <vt:lpwstr>63ce7d59-2f3e-42cd-a8cc-be764cff5eb6</vt:lpwstr>
  </property>
  <property fmtid="{D5CDD505-2E9C-101B-9397-08002B2CF9AE}" pid="21" name="Producer">
    <vt:lpwstr>Adobe PDF Library 22.3.86</vt:lpwstr>
  </property>
  <property fmtid="{D5CDD505-2E9C-101B-9397-08002B2CF9AE}" pid="22" name="MediaServiceImageTags">
    <vt:lpwstr/>
  </property>
  <property fmtid="{D5CDD505-2E9C-101B-9397-08002B2CF9AE}" pid="23" name="MSIP_Label_bc3dd1c7-2c40-4a31-84b2-bec599b321a0_Enabled">
    <vt:lpwstr>true</vt:lpwstr>
  </property>
  <property fmtid="{D5CDD505-2E9C-101B-9397-08002B2CF9AE}" pid="24" name="MSIP_Label_bc3dd1c7-2c40-4a31-84b2-bec599b321a0_SetDate">
    <vt:lpwstr>2024-03-08T05:37:32Z</vt:lpwstr>
  </property>
  <property fmtid="{D5CDD505-2E9C-101B-9397-08002B2CF9AE}" pid="25" name="MSIP_Label_bc3dd1c7-2c40-4a31-84b2-bec599b321a0_Method">
    <vt:lpwstr>Standard</vt:lpwstr>
  </property>
  <property fmtid="{D5CDD505-2E9C-101B-9397-08002B2CF9AE}" pid="26" name="MSIP_Label_bc3dd1c7-2c40-4a31-84b2-bec599b321a0_Name">
    <vt:lpwstr>bc3dd1c7-2c40-4a31-84b2-bec599b321a0</vt:lpwstr>
  </property>
  <property fmtid="{D5CDD505-2E9C-101B-9397-08002B2CF9AE}" pid="27" name="MSIP_Label_bc3dd1c7-2c40-4a31-84b2-bec599b321a0_SiteId">
    <vt:lpwstr>5b2a8fee-4c95-4bdc-8aae-196f8aacb1b6</vt:lpwstr>
  </property>
  <property fmtid="{D5CDD505-2E9C-101B-9397-08002B2CF9AE}" pid="28" name="MSIP_Label_bc3dd1c7-2c40-4a31-84b2-bec599b321a0_ActionId">
    <vt:lpwstr>266e0d55-aeec-489d-aee8-b52952b9efde</vt:lpwstr>
  </property>
  <property fmtid="{D5CDD505-2E9C-101B-9397-08002B2CF9AE}" pid="29" name="MSIP_Label_bc3dd1c7-2c40-4a31-84b2-bec599b321a0_ContentBits">
    <vt:lpwstr>0</vt:lpwstr>
  </property>
</Properties>
</file>